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  <ns0:sldId id="264" ns1:id="rId15"/>
    <ns0:sldId id="265" ns1:id="rId16"/>
    <ns0:sldId id="266" ns1:id="rId17"/>
    <ns0:sldId id="267" ns1:id="rId18"/>
    <ns0:sldId id="268" ns1:id="rId19"/>
  </ns0:sldIdLst>
  <ns0:sldSz cx="12192000" cy="6858000" type="screen4x3"/>
  <ns0:notesSz cx="6858000" cy="9144000"/>
  <ns0:embeddedFontLst>
    <ns0:embeddedFont>
      <ns0:font typeface="Urbanist"/>
      <ns0:bold ns1:id="rIdFont20"/>
      <ns0:regular ns1:id="rIdFont21"/>
    </ns0:embeddedFont>
    <ns0:embeddedFont>
      <ns0:font typeface="Inter"/>
      <ns0:bold ns1:id="rIdFont22"/>
      <ns0:regular ns1:id="rIdFont23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16" Type="http://schemas.openxmlformats.org/officeDocument/2006/relationships/slide" Target="slides/slide10.xml" /><ns0:Relationship Id="rId17" Type="http://schemas.openxmlformats.org/officeDocument/2006/relationships/slide" Target="slides/slide11.xml" /><ns0:Relationship Id="rId18" Type="http://schemas.openxmlformats.org/officeDocument/2006/relationships/slide" Target="slides/slide12.xml" /><ns0:Relationship Id="rId19" Type="http://schemas.openxmlformats.org/officeDocument/2006/relationships/slide" Target="slides/slide13.xml" /><ns0:Relationship Id="rIdFont20" Type="http://schemas.openxmlformats.org/officeDocument/2006/relationships/font" Target="fonts/ae9d277d-df77-40e4-a1c3-9e0bb891c35f.fntdata" /><ns0:Relationship Id="rIdFont21" Type="http://schemas.openxmlformats.org/officeDocument/2006/relationships/font" Target="fonts/0ea12136-8be9-46ed-b27c-555f984f382c.fntdata" /><ns0:Relationship Id="rIdFont22" Type="http://schemas.openxmlformats.org/officeDocument/2006/relationships/font" Target="fonts/be3ae9b1-a517-4afa-9c3f-5d2870f28be5.fntdata" /><ns0:Relationship Id="rIdFont23" Type="http://schemas.openxmlformats.org/officeDocument/2006/relationships/font" Target="fonts/c940908e-a2b8-4b8d-897a-99b6f24cf020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98859" y="2409825"/>
            <a:ext cx="12989718" cy="838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b="1" sz="6000" i="0" u="none">
                <a:solidFill>
                  <a:srgbClr val="F8FAFC"/>
                </a:solidFill>
                <a:latin typeface="Urbanist"/>
              </a:rPr>
              <a:t>EXPLOITATION</a:t>
            </a:r>
            <a:r>
              <a:rPr b="1" sz="6000" i="0" u="none">
                <a:solidFill>
                  <a:srgbClr val="3B82F6"/>
                </a:solidFill>
                <a:latin typeface="Urbanist"/>
              </a:rPr>
              <a:t> FRAMEWORKS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98859" y="3438525"/>
            <a:ext cx="12989718" cy="3429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b="0" sz="1800" i="0" u="none">
                <a:solidFill>
                  <a:srgbClr val="94A3B8"/>
                </a:solidFill>
                <a:latin typeface="Inter"/>
              </a:rPr>
              <a:t>Comparative Intelligence Analysis: WWII vs. Ukraine Commando Era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98859" y="4162425"/>
            <a:ext cx="12989718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3B82F6"/>
                </a:solidFill>
                <a:latin typeface="Urbanist"/>
              </a:rPr>
              <a:t>DOCUMENT: GIE-TECH-2026-042 | SPHINX SURVEILLANCE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2643187"/>
            <a:ext cx="5372100" cy="2390775"/>
          </a:xfrm>
          <a:prstGeom prst="roundRect">
            <a:avLst>
              <a:gd name="adj" fmla="val 478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238875" y="2643187"/>
            <a:ext cx="5372100" cy="2390775"/>
          </a:xfrm>
          <a:prstGeom prst="roundRect">
            <a:avLst>
              <a:gd name="adj" fmla="val 478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ACTIVE INTELLIGENCE EXTRACTION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033712"/>
            <a:ext cx="6025753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22C55E"/>
                </a:solidFill>
                <a:latin typeface="Urbanist"/>
              </a:rPr>
              <a:t>THE STRUCTURAL SHIFT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500437"/>
            <a:ext cx="46863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Intelligence gathering has evolved from passive post-war "vacuuming" to active, real-time "snatch-and-grab" operations embedded within high-intensity conflict zones.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033712"/>
            <a:ext cx="5562600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22C55E"/>
                </a:solidFill>
                <a:latin typeface="Urbanist"/>
              </a:rPr>
              <a:t>NON-PERMISSIVE SUCCESS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3500437"/>
            <a:ext cx="46863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Ukrainian Unit 2245, backed by MI6 and E Squadron, has effectively neutralized Russia's technological advantage through deep-penetration tactical seizure.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2662237"/>
            <a:ext cx="228600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3471862"/>
            <a:ext cx="200025" cy="2476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" y="4281487"/>
            <a:ext cx="228600" cy="247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KEY INTELLIGENCE QUESTIONS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9650" y="2624137"/>
            <a:ext cx="106965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sz="1500" i="0" u="none">
                <a:solidFill>
                  <a:srgbClr val="CBD5E1"/>
                </a:solidFill>
                <a:latin typeface="Inter"/>
              </a:rPr>
              <a:t>Strategic Mandates:</a:t>
            </a:r>
            <a:r>
              <a:rPr b="0" sz="1500" i="0" u="none">
                <a:solidFill>
                  <a:srgbClr val="CBD5E1"/>
                </a:solidFill>
                <a:latin typeface="Inter"/>
              </a:rPr>
              <a:t> How does WWII large-scale "vacuuming" compare with targeted real-time extraction in the Ukrainian theater?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3433762"/>
            <a:ext cx="106965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sz="1500" i="0" u="none">
                <a:solidFill>
                  <a:srgbClr val="CBD5E1"/>
                </a:solidFill>
                <a:latin typeface="Inter"/>
              </a:rPr>
              <a:t>Clandestine Methodologies:</a:t>
            </a:r>
            <a:r>
              <a:rPr b="0" sz="1500" i="0" u="none">
                <a:solidFill>
                  <a:srgbClr val="CBD5E1"/>
                </a:solidFill>
                <a:latin typeface="Inter"/>
              </a:rPr>
              <a:t> What are the operational roles and training pipelines for Unit 2245 and Operation Goldfish?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9650" y="4243387"/>
            <a:ext cx="106965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sz="1500" i="0" u="none">
                <a:solidFill>
                  <a:srgbClr val="CBD5E1"/>
                </a:solidFill>
                <a:latin typeface="Inter"/>
              </a:rPr>
              <a:t>Reverse Engineering:</a:t>
            </a:r>
            <a:r>
              <a:rPr b="0" sz="1500" i="0" u="none">
                <a:solidFill>
                  <a:srgbClr val="CBD5E1"/>
                </a:solidFill>
                <a:latin typeface="Inter"/>
              </a:rPr>
              <a:t> Which Russian assets (EW, Comms, Radar) have been successfully exfiltrated and neutralized by Allied technicians?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0" y="1933575"/>
            <a:ext cx="5229225" cy="3810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1943100"/>
            <a:ext cx="4857750" cy="19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OPERATION CYCLONE &amp; WWII LEGACY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1025" y="2366962"/>
            <a:ext cx="6863357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22C55E"/>
                </a:solidFill>
                <a:latin typeface="Urbanist"/>
              </a:rPr>
              <a:t>POST-CONFLICT VACUUMING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1025" y="2833687"/>
            <a:ext cx="5324475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Operation Cyclone relied on mechanized "T-Forces" following vanguards to seize intact blueprints and labs. The environment was largely permissive once combat subsided.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1025" y="4167187"/>
            <a:ext cx="5324475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Primary targets included German rocketry, jet propulsion, and chemical systems—focusing on wholesale asset acquisition rather than tactical snatching.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525"/>
            <a:ext cx="608647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1025" y="771525"/>
            <a:ext cx="38100" cy="87630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1525" y="771525"/>
            <a:ext cx="5090636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OPERATION GOLDFISH (2016-2026)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1025" y="2905125"/>
            <a:ext cx="6488310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22C55E"/>
                </a:solidFill>
                <a:latin typeface="Urbanist"/>
              </a:rPr>
              <a:t>THE CLANDESTINE BLUEPRINT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1025" y="3371850"/>
            <a:ext cx="5038725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Established as a secret partnership between CIA, MI6, AIVD, and HUR to train elite Ukrainian operators. Focus: Infiltrating hostile territories and stealing specialized secrets under deep-cover personas.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1025" y="4657725"/>
            <a:ext cx="503872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22C55E"/>
                </a:solidFill>
                <a:latin typeface="Inter"/>
              </a:rPr>
              <a:t>Training in Poland &amp; Lithuania has fostered a new generation of high-tier intelligence officers.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12" y="1695450"/>
            <a:ext cx="4286250" cy="4286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662" y="1752600"/>
            <a:ext cx="4171950" cy="4171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UNIT 2245: THE KINETIC SPEARHEAD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1750" y="2652712"/>
            <a:ext cx="5810250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22C55E"/>
                </a:solidFill>
                <a:latin typeface="Urbanist"/>
              </a:rPr>
              <a:t>LEAD DIRECT-ACTION ARM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81750" y="3119437"/>
            <a:ext cx="5324475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Unit 2245 (alumni including Gen. Budanov) executes high-risk raids behind Russian lines. Their doctrine emphasizes rapid equipment exfiltration and real-time ISR coordination.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81750" y="4452937"/>
            <a:ext cx="53244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They neutralize guard elements and physically exfiltrate hardware before counter-mechanized forces can react.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2152650"/>
            <a:ext cx="3486150" cy="3371850"/>
          </a:xfrm>
          <a:prstGeom prst="roundRect">
            <a:avLst>
              <a:gd name="adj" fmla="val 5649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352925" y="2152650"/>
            <a:ext cx="3486150" cy="3371850"/>
          </a:xfrm>
          <a:prstGeom prst="roundRect">
            <a:avLst>
              <a:gd name="adj" fmla="val 5649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124825" y="2152650"/>
            <a:ext cx="3486150" cy="3371850"/>
          </a:xfrm>
          <a:prstGeom prst="roundRect">
            <a:avLst>
              <a:gd name="adj" fmla="val 5649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100" y="2533650"/>
            <a:ext cx="762000" cy="762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2533650"/>
            <a:ext cx="762000" cy="762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6900" y="2533650"/>
            <a:ext cx="762000" cy="7620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2650" y="2743200"/>
            <a:ext cx="342900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4550" y="2743200"/>
            <a:ext cx="342900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3587" y="2743200"/>
            <a:ext cx="428625" cy="3429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THE TRILATERAL EXPLOITATION TRIAD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360" y="3533775"/>
            <a:ext cx="3825478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100" i="0" u="none">
                <a:solidFill>
                  <a:srgbClr val="22C55E"/>
                </a:solidFill>
                <a:latin typeface="Urbanist"/>
              </a:rPr>
              <a:t>MI6 TARGETING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443" y="4000500"/>
            <a:ext cx="3643312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Coordinates ISR data and strategic targeting. Identifies high-value Russian prototype locations for kinetic action.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83260" y="3533775"/>
            <a:ext cx="3825478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100" i="0" u="none">
                <a:solidFill>
                  <a:srgbClr val="22C55E"/>
                </a:solidFill>
                <a:latin typeface="Urbanist"/>
              </a:rPr>
              <a:t>E SQUADRON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74343" y="4000500"/>
            <a:ext cx="3643312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Tactical overwatch and counter-surveillance. Acts as the "safety valve" for extraction under civilian cover.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160" y="3533775"/>
            <a:ext cx="3825478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100" i="0" u="none">
                <a:solidFill>
                  <a:srgbClr val="22C55E"/>
                </a:solidFill>
                <a:latin typeface="Urbanist"/>
              </a:rPr>
              <a:t>UNIT 2245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243" y="4000500"/>
            <a:ext cx="3643312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Deep penetration and snatch-and-grab seizure. Kinetic spearhead responsible for the physical capture.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2643187"/>
            <a:ext cx="5229225" cy="2390775"/>
          </a:xfrm>
          <a:prstGeom prst="roundRect">
            <a:avLst>
              <a:gd name="adj" fmla="val 478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0" y="1933575"/>
            <a:ext cx="5229225" cy="3810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275" y="1943100"/>
            <a:ext cx="5210175" cy="3790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STRATEGIC OVERWATCH &amp; THE INCREMENT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033712"/>
            <a:ext cx="5838229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22C55E"/>
                </a:solidFill>
                <a:latin typeface="Urbanist"/>
              </a:rPr>
              <a:t>MI6 STRATEGIC ROLE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3500437"/>
            <a:ext cx="4543425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Managing high-level targeting and informant networks. SIS identifies precise prototype serials and passes actionable target packages to HUR commandos.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1690687"/>
            <a:ext cx="5372100" cy="4295775"/>
          </a:xfrm>
          <a:prstGeom prst="roundRect">
            <a:avLst>
              <a:gd name="adj" fmla="val 266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238875" y="1690687"/>
            <a:ext cx="5372100" cy="4295775"/>
          </a:xfrm>
          <a:prstGeom prst="roundRect">
            <a:avLst>
              <a:gd name="adj" fmla="val 266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95462"/>
            <a:ext cx="5162550" cy="23812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50" y="1795462"/>
            <a:ext cx="5162550" cy="23812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804987"/>
            <a:ext cx="4076700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175" y="1804987"/>
            <a:ext cx="5143500" cy="2362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COMMANDO ERA TECHINT HARVEST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4367212"/>
            <a:ext cx="6275784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22C55E"/>
                </a:solidFill>
                <a:latin typeface="Urbanist"/>
              </a:rPr>
              <a:t>SYSTEM CRAB (EW)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4833937"/>
            <a:ext cx="48768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Latest dome-protection tech. Capture allowed mapping frequency-hopping algorithms and neutralizing drone jamming.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4150" y="4367212"/>
            <a:ext cx="5657850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22C55E"/>
                </a:solidFill>
                <a:latin typeface="Urbanist"/>
              </a:rPr>
              <a:t>R-187P1 AZART CRYPTO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4150" y="4833937"/>
            <a:ext cx="48768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Intact crypto-keys enabled real-time interception of Russian tactical battlefield movements and command directives.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81025" y="3324225"/>
            <a:ext cx="1791741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372766" y="3324225"/>
            <a:ext cx="2538412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911179" y="3324225"/>
            <a:ext cx="6699795" cy="1905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81025" y="3919537"/>
            <a:ext cx="1791741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372766" y="3919537"/>
            <a:ext cx="25384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911179" y="3919537"/>
            <a:ext cx="6699795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81025" y="4500562"/>
            <a:ext cx="1791741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372766" y="4500562"/>
            <a:ext cx="25384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911179" y="4500562"/>
            <a:ext cx="6699795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81025" y="5081587"/>
            <a:ext cx="1791741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372766" y="5081587"/>
            <a:ext cx="25384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911179" y="5081587"/>
            <a:ext cx="6699795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81025" y="2771775"/>
          <a:ext cx="11029948" cy="2324100"/>
        </p:xfrm>
        <a:graphic>
          <a:graphicData uri="http://schemas.openxmlformats.org/drawingml/2006/table">
            <a:tbl>
              <a:tblPr firstRow="0" bandRow="0"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1791741"/>
                <a:gridCol w="2538412"/>
                <a:gridCol w="6699795"/>
              </a:tblGrid>
              <a:tr h="581025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3B82F6"/>
                          </a:solidFill>
                          <a:latin typeface="Urbanist"/>
                        </a:rPr>
                        <a:t>Asset Category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3B82F6"/>
                          </a:solidFill>
                          <a:latin typeface="Urbanist"/>
                        </a:rPr>
                        <a:t>Specific Systems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3B82F6"/>
                          </a:solidFill>
                          <a:latin typeface="Urbanist"/>
                        </a:rPr>
                        <a:t>Exploitation Outcome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CBD5E1"/>
                          </a:solidFill>
                          <a:latin typeface="Inter"/>
                        </a:rPr>
                        <a:t>Air-Defense Radar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CBD5E1"/>
                          </a:solidFill>
                          <a:latin typeface="Inter"/>
                        </a:rPr>
                        <a:t>Pantsir-S1 / S-400 Arrays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CBD5E1"/>
                          </a:solidFill>
                          <a:latin typeface="Inter"/>
                        </a:rPr>
                        <a:t>Dissection of GNC boards revealed Western dual-use chips; loopholes closed.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CBD5E1"/>
                          </a:solidFill>
                          <a:latin typeface="Inter"/>
                        </a:rPr>
                        <a:t>Missile Guidance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CBD5E1"/>
                          </a:solidFill>
                          <a:latin typeface="Inter"/>
                        </a:rPr>
                        <a:t>Kh-101 Seeker Heads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CBD5E1"/>
                          </a:solidFill>
                          <a:latin typeface="Inter"/>
                        </a:rPr>
                        <a:t>Mapping anti-jamming properties of Kometa-M receivers; severing recon links.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CBD5E1"/>
                          </a:solidFill>
                          <a:latin typeface="Inter"/>
                        </a:rPr>
                        <a:t>UAV Avionics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CBD5E1"/>
                          </a:solidFill>
                          <a:latin typeface="Inter"/>
                        </a:rPr>
                        <a:t>Orlan-10 / Shahed Telemetry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CBD5E1"/>
                          </a:solidFill>
                          <a:latin typeface="Inter"/>
                        </a:rPr>
                        <a:t>Development of localized electronic countermeasures to spoof guidance mid-flight.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111"/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TECHINT EXFILTRATION LOG DETAILS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RISK-BENEFIT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1025" y="2847975"/>
            <a:ext cx="5250656" cy="1524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000"/>
              </a:lnSpc>
            </a:pPr>
            <a:r>
              <a:rPr b="1" sz="12000" i="0" u="none">
                <a:solidFill>
                  <a:srgbClr val="22C55E"/>
                </a:solidFill>
                <a:latin typeface="Inter"/>
              </a:rPr>
              <a:t>100%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1025" y="4467225"/>
            <a:ext cx="5250656" cy="3619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2400" i="0" u="none">
                <a:solidFill>
                  <a:srgbClr val="3B82F6"/>
                </a:solidFill>
                <a:latin typeface="Urbanist"/>
              </a:rPr>
              <a:t>Real-Time Interception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53050" y="2819400"/>
            <a:ext cx="6838950" cy="3238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100" i="0" u="none">
                <a:solidFill>
                  <a:srgbClr val="22C55E"/>
                </a:solidFill>
                <a:latin typeface="Urbanist"/>
              </a:rPr>
              <a:t>STRATEGIC DOMINANCE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53050" y="3286125"/>
            <a:ext cx="6353175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While Unit 2245 faces high attrition and E Squadron risks plausible deniability, the harvest allows for frictionless prototyping of countermeasures.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53050" y="4286250"/>
            <a:ext cx="63531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1" sz="1500" i="0" u="none">
                <a:solidFill>
                  <a:srgbClr val="22C55E"/>
                </a:solidFill>
                <a:latin typeface="Inter"/>
              </a:rPr>
              <a:t>Benefit:</a:t>
            </a:r>
            <a:r>
              <a:rPr b="0" sz="1500" i="0" u="none">
                <a:solidFill>
                  <a:srgbClr val="22C55E"/>
                </a:solidFill>
                <a:latin typeface="Inter"/>
              </a:rPr>
              <a:t> Western defense firms now design counters that guarantee superiority for a generation.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19750" y="2786062"/>
            <a:ext cx="952500" cy="3810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-398859" y="2224087"/>
            <a:ext cx="12989718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800" i="0" u="none">
                <a:solidFill>
                  <a:srgbClr val="F8FAFC"/>
                </a:solidFill>
                <a:latin typeface="Urbanist"/>
              </a:rPr>
              <a:t>QUESTIONS?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3500" y="3109912"/>
            <a:ext cx="95250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CBD5E1"/>
                </a:solidFill>
                <a:latin typeface="Inter"/>
              </a:rPr>
              <a:t>Strategic Projection: The aggressive, real-time extraction matrix has permanently replaced the post-conflict model. Indicators monitor for anomalous special forces raids as new EW prototypes appear.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98859" y="4348162"/>
            <a:ext cx="12989718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3B82F6"/>
                </a:solidFill>
                <a:latin typeface="Inter"/>
              </a:rPr>
              <a:t>SPHINX SURVEILLANCE | TechINT Desk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581025"/>
            <a:ext cx="38100" cy="4381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81025" y="1400175"/>
            <a:ext cx="1102995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81025" y="2171700"/>
            <a:ext cx="1102995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81025" y="2943225"/>
            <a:ext cx="11029950" cy="942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81025" y="3886200"/>
            <a:ext cx="11029950" cy="942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81025" y="4829175"/>
            <a:ext cx="1102995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1025" y="2162175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81025" y="2162175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1025" y="2933700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81025" y="2933700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81025" y="3876675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1025" y="3876675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81025" y="4819650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81025" y="4819650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1025" y="5591175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81025" y="5591175"/>
            <a:ext cx="110299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1543050"/>
            <a:ext cx="857250" cy="4762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2314575"/>
            <a:ext cx="857250" cy="4762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" y="3171825"/>
            <a:ext cx="857250" cy="4762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25" y="4114800"/>
            <a:ext cx="857250" cy="4762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" y="4972050"/>
            <a:ext cx="857250" cy="4762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025" y="5829300"/>
            <a:ext cx="857250" cy="4762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1525" y="581025"/>
            <a:ext cx="11420475" cy="4381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3B82F6"/>
                </a:solidFill>
                <a:latin typeface="Urbanist"/>
              </a:rPr>
              <a:t>IMAGE SOURCES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76400" y="1550193"/>
            <a:ext cx="10515600" cy="1857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CBD5E1"/>
                </a:solidFill>
                <a:latin typeface="Inter"/>
              </a:rPr>
              <a:t>https://warfarehistorynetwork.com/wp-content/uploads/2024/07/W-Fal24-TopSec-V-2-1-2000x1526.jpg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76400" y="1783556"/>
            <a:ext cx="105156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warfarehistorynetwork.com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76400" y="2321718"/>
            <a:ext cx="10515600" cy="1857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CBD5E1"/>
                </a:solidFill>
                <a:latin typeface="Inter"/>
              </a:rPr>
              <a:t>https://lookaside.fbsbx.com/lookaside/crawler/media/?media_id=1457642249730854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76400" y="2555081"/>
            <a:ext cx="105156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www.facebook.com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76400" y="3086100"/>
            <a:ext cx="10029825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CBD5E1"/>
                </a:solidFill>
                <a:latin typeface="Inter"/>
              </a:rPr>
              <a:t>https://upload.wikimedia.org/wikipedia/commons/1/1a/Kyrylo_Budanov_%283x4_cropped%29.jpg?utm_source=en.wikipedia.org&amp;utm_campaign=index&amp;utm_content=original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76400" y="3505200"/>
            <a:ext cx="105156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en.wikipedia.org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76400" y="4029075"/>
            <a:ext cx="10029825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CBD5E1"/>
                </a:solidFill>
                <a:latin typeface="Inter"/>
              </a:rPr>
              <a:t>https://media.istockphoto.com/id/2196917834/photo/mi6-building-reflecting-on-thames-at-night-london-uk.jpg?s=612x612&amp;w=0&amp;k=20&amp;c=8WF1q_ErEqUDGmP53zj2HR1hCDzgCFMkaWapKmn1W8o=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448175"/>
            <a:ext cx="105156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www.istockphoto.com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76400" y="4979193"/>
            <a:ext cx="10515600" cy="1857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CBD5E1"/>
                </a:solidFill>
                <a:latin typeface="Inter"/>
              </a:rPr>
              <a:t>https://lookaside.fbsbx.com/lookaside/crawler/media/?media_id=1421292679999387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76400" y="5212556"/>
            <a:ext cx="105156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www.facebook.com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76400" y="5743575"/>
            <a:ext cx="10029825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CBD5E1"/>
                </a:solidFill>
                <a:latin typeface="Inter"/>
              </a:rPr>
              <a:t>https://external-preview.redd.it/just-got-my-hands-on-an-azart-p1-russian-military-radio-its-v0-rGe40jBFWxXGpxAPx1neB4XY6N2XoArDfHkmVo1QZ-c.jpeg?auto=webp&amp;s=aad0c5935e74cd1ec405bf46138661a409c24859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76400" y="6162675"/>
            <a:ext cx="1051560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www.reddit.com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