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theme" Target="theme/theme1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viewProps" Target="viewProps.xml" /><Relationship Id="rId5" Type="http://schemas.openxmlformats.org/officeDocument/2006/relationships/slide" Target="slides/slide4.xml" /><Relationship Id="rId10" Type="http://schemas.openxmlformats.org/officeDocument/2006/relationships/presProps" Target="pres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293B"/>
          </a:solidFill>
          <a:ln>
            <a:solidFill>
              <a:srgbClr val="1E29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" y="1097280"/>
            <a:ext cx="731520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FFFFFF"/>
                </a:solidFill>
                <a:latin typeface="Helvetica Neue"/>
              </a:defRPr>
            </a:pPr>
            <a:r>
              <a:t>STRATEGIC INTELLIGENCE REPORT</a:t>
            </a:r>
          </a:p>
          <a:p>
            <a:pPr>
              <a:spcBef>
                <a:spcPts val="1500"/>
              </a:spcBef>
              <a:defRPr sz="1400">
                <a:solidFill>
                  <a:srgbClr val="CBD5E1"/>
                </a:solidFill>
                <a:latin typeface="Helvetica Neue"/>
              </a:defRPr>
            </a:pPr>
            <a:r>
              <a:t>Corporate and Financial Malfeasance Against Sovereign States</a:t>
            </a:r>
            <a:br/>
            <a:r>
              <a:t>United Kingdom Operational &amp; Regulatory Context</a:t>
            </a:r>
          </a:p>
          <a:p>
            <a:pPr>
              <a:spcBef>
                <a:spcPts val="2500"/>
              </a:spcBef>
              <a:defRPr sz="1050">
                <a:solidFill>
                  <a:srgbClr val="2563EB"/>
                </a:solidFill>
                <a:latin typeface="Helvetica Neue"/>
              </a:defRPr>
            </a:pPr>
            <a:r>
              <a:t>Classification: RESTRICTED // Framework: MATT-UK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8FAFC"/>
          </a:solidFill>
          <a:ln>
            <a:solidFill>
              <a:srgbClr val="F8FA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E293B"/>
          </a:solidFill>
          <a:ln>
            <a:solidFill>
              <a:srgbClr val="1E29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3716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FFFFFF"/>
                </a:solidFill>
                <a:latin typeface="Helvetica Neue"/>
              </a:defRPr>
            </a:pPr>
            <a:r>
              <a:t>Abstract &amp; Operational Scope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754880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475569"/>
                </a:solidFill>
                <a:latin typeface="Helvetica Neue"/>
              </a:defRPr>
            </a:pPr>
            <a:r>
              <a:t>CONFIDENTIAL // UK NATIONAL SECURITY BRIEFING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914400"/>
            <a:ext cx="804672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E293B"/>
                </a:solidFill>
              </a:defRPr>
            </a:pPr>
            <a:r>
              <a:t>Comprehensive Evaluation of Corporate Vectors [cite: 1]</a:t>
            </a:r>
          </a:p>
          <a:p>
            <a:pPr>
              <a:spcBef>
                <a:spcPts val="600"/>
              </a:spcBef>
              <a:defRPr sz="1100">
                <a:solidFill>
                  <a:srgbClr val="0F172A"/>
                </a:solidFill>
              </a:defRPr>
            </a:pPr>
            <a:r>
              <a:t>• Evaluates how transnational corporations and financial institutions operate as malicious actors or systemic vectors against sovereign states [cite: 1].</a:t>
            </a:r>
          </a:p>
          <a:p>
            <a:pPr>
              <a:spcBef>
                <a:spcPts val="600"/>
              </a:spcBef>
              <a:defRPr sz="1100">
                <a:solidFill>
                  <a:srgbClr val="0F172A"/>
                </a:solidFill>
              </a:defRPr>
            </a:pPr>
            <a:r>
              <a:t>• Focuses on the United Kingdom as a global financial, legal, and corporate nexus [cite: 1].</a:t>
            </a:r>
          </a:p>
          <a:p>
            <a:pPr>
              <a:spcBef>
                <a:spcPts val="600"/>
              </a:spcBef>
              <a:defRPr sz="1100">
                <a:solidFill>
                  <a:srgbClr val="0F172A"/>
                </a:solidFill>
              </a:defRPr>
            </a:pPr>
            <a:r>
              <a:t>• Synthesizes threat profiling, historical precedents, structural vulnerabilities, and regulatory countermeasures [cite: 1].</a:t>
            </a:r>
          </a:p>
          <a:p>
            <a:pPr>
              <a:spcBef>
                <a:spcPts val="600"/>
              </a:spcBef>
              <a:defRPr sz="1100">
                <a:solidFill>
                  <a:srgbClr val="0F172A"/>
                </a:solidFill>
              </a:defRPr>
            </a:pPr>
            <a:r>
              <a:t>• Introduces the Malicious Actor Tracking Toolkit (MATT-UK) for proactive threat mitigation [cite: 1].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8FAFC"/>
          </a:solidFill>
          <a:ln>
            <a:solidFill>
              <a:srgbClr val="F8FA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E293B"/>
          </a:solidFill>
          <a:ln>
            <a:solidFill>
              <a:srgbClr val="1E29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3716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FFFFFF"/>
                </a:solidFill>
                <a:latin typeface="Helvetica Neue"/>
              </a:defRPr>
            </a:pPr>
            <a:r>
              <a:t>Threat Actor Profiling &amp; Likelihood Assessment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754880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475569"/>
                </a:solidFill>
                <a:latin typeface="Helvetica Neue"/>
              </a:defRPr>
            </a:pPr>
            <a:r>
              <a:t>CONFIDENTIAL // UK NATIONAL SECURITY BRIEFING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914400"/>
            <a:ext cx="804672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E293B"/>
                </a:solidFill>
              </a:defRPr>
            </a:pPr>
            <a:r>
              <a:t>Core Threat Profile Characteristics [cite: 1]</a:t>
            </a:r>
          </a:p>
          <a:p>
            <a:pPr>
              <a:spcBef>
                <a:spcPts val="500"/>
              </a:spcBef>
              <a:defRPr sz="1050">
                <a:solidFill>
                  <a:srgbClr val="0F172A"/>
                </a:solidFill>
              </a:defRPr>
            </a:pPr>
            <a:r>
              <a:t>• Motive: Rooted in rationalized economic incentives, profit maximization, market manipulation, and regulatory arbitrage [cite: 1].</a:t>
            </a:r>
          </a:p>
          <a:p>
            <a:pPr>
              <a:spcBef>
                <a:spcPts val="500"/>
              </a:spcBef>
              <a:defRPr sz="1050">
                <a:solidFill>
                  <a:srgbClr val="0F172A"/>
                </a:solidFill>
              </a:defRPr>
            </a:pPr>
            <a:r>
              <a:t>• Opportunity: Deep embedded access to global payment pipelines, privileged internal enterprise networks, and complex cross-border supply chains [cite: 1].</a:t>
            </a:r>
          </a:p>
          <a:p>
            <a:pPr>
              <a:spcBef>
                <a:spcPts val="500"/>
              </a:spcBef>
              <a:defRPr sz="1050">
                <a:solidFill>
                  <a:srgbClr val="0F172A"/>
                </a:solidFill>
              </a:defRPr>
            </a:pPr>
            <a:r>
              <a:t>• Capability: Backed by massive technological and capital resources, constrained by board oversight, audits, and legal liabilities [cite: 1].</a:t>
            </a:r>
          </a:p>
          <a:p>
            <a:pPr>
              <a:spcBef>
                <a:spcPts val="500"/>
              </a:spcBef>
              <a:defRPr sz="1050">
                <a:solidFill>
                  <a:srgbClr val="0F172A"/>
                </a:solidFill>
              </a:defRPr>
            </a:pPr>
            <a:r>
              <a:t>• Low Probability (Direct Disruptive Acts): Legitimate financial institutions operating directly as state-aligned disruptive actors face existential regulatory extinction [cite: 1].</a:t>
            </a:r>
          </a:p>
          <a:p>
            <a:pPr>
              <a:spcBef>
                <a:spcPts val="500"/>
              </a:spcBef>
              <a:defRPr sz="1050">
                <a:solidFill>
                  <a:srgbClr val="0F172A"/>
                </a:solidFill>
              </a:defRPr>
            </a:pPr>
            <a:r>
              <a:t>• Moderate-to-High Probability (Systemic Facilitation): Deliberate or inadvertent facilitation of grey-market trade and sanctions evasion [cite: 1].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8FAFC"/>
          </a:solidFill>
          <a:ln>
            <a:solidFill>
              <a:srgbClr val="F8FA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E293B"/>
          </a:solidFill>
          <a:ln>
            <a:solidFill>
              <a:srgbClr val="1E29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3716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FFFFFF"/>
                </a:solidFill>
                <a:latin typeface="Helvetica Neue"/>
              </a:defRPr>
            </a:pPr>
            <a:r>
              <a:t>Structural Vectors of Corporate Malfeasance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754880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475569"/>
                </a:solidFill>
                <a:latin typeface="Helvetica Neue"/>
              </a:defRPr>
            </a:pPr>
            <a:r>
              <a:t>CONFIDENTIAL // UK NATIONAL SECURITY BRIEFING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914400"/>
            <a:ext cx="804672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E293B"/>
                </a:solidFill>
              </a:defRPr>
            </a:pPr>
            <a:r>
              <a:t>Primary Channels of State Destabilization [cite: 1]</a:t>
            </a:r>
          </a:p>
          <a:p>
            <a:pPr>
              <a:spcBef>
                <a:spcPts val="600"/>
              </a:spcBef>
              <a:defRPr sz="1050">
                <a:solidFill>
                  <a:srgbClr val="0F172A"/>
                </a:solidFill>
              </a:defRPr>
            </a:pPr>
            <a:r>
              <a:t>• Sanctions Evasion &amp; Shadow Finance: Weaponizing international banking pipelines and complex front networks to route capital for sanctioned military-industrial complexes [cite: 1].</a:t>
            </a:r>
          </a:p>
          <a:p>
            <a:pPr>
              <a:spcBef>
                <a:spcPts val="600"/>
              </a:spcBef>
              <a:defRPr sz="1050">
                <a:solidFill>
                  <a:srgbClr val="0F172A"/>
                </a:solidFill>
              </a:defRPr>
            </a:pPr>
            <a:r>
              <a:t>• Sovereign Debt Engineering: Deploying high-risk, non-transparent financial structures that bypass legislative oversight, triggering sovereign defaults and austerity [cite: 1].</a:t>
            </a:r>
          </a:p>
          <a:p>
            <a:pPr>
              <a:spcBef>
                <a:spcPts val="600"/>
              </a:spcBef>
              <a:defRPr sz="1050">
                <a:solidFill>
                  <a:srgbClr val="0F172A"/>
                </a:solidFill>
              </a:defRPr>
            </a:pPr>
            <a:r>
              <a:t>• Offensive Cyber Mercenaries: Commercializing military-grade zero-day exploits and spyware that undermine state security infrastructure and diplomatic channels [cite: 1].</a:t>
            </a:r>
          </a:p>
          <a:p>
            <a:pPr>
              <a:spcBef>
                <a:spcPts val="600"/>
              </a:spcBef>
              <a:defRPr sz="1050">
                <a:solidFill>
                  <a:srgbClr val="0F172A"/>
                </a:solidFill>
              </a:defRPr>
            </a:pPr>
            <a:r>
              <a:t>• Compliance Arbitrage &amp; Export Controls: Routing restricted dual-use technology and semiconductor shipments through non-aligned transshipment hubs [cite: 1].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8FAFC"/>
          </a:solidFill>
          <a:ln>
            <a:solidFill>
              <a:srgbClr val="F8FA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E293B"/>
          </a:solidFill>
          <a:ln>
            <a:solidFill>
              <a:srgbClr val="1E29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3716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FFFFFF"/>
                </a:solidFill>
                <a:latin typeface="Helvetica Neue"/>
              </a:defRPr>
            </a:pPr>
            <a:r>
              <a:t>High-Risk Corporate Archetypes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754880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475569"/>
                </a:solidFill>
                <a:latin typeface="Helvetica Neue"/>
              </a:defRPr>
            </a:pPr>
            <a:r>
              <a:t>CONFIDENTIAL // UK NATIONAL SECURITY BRIEFING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914400"/>
            <a:ext cx="804672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E293B"/>
                </a:solidFill>
              </a:defRPr>
            </a:pPr>
            <a:r>
              <a:t>Prioritized Targets for Investigation [cite: 1]</a:t>
            </a:r>
          </a:p>
          <a:p>
            <a:pPr>
              <a:spcBef>
                <a:spcPts val="600"/>
              </a:spcBef>
              <a:defRPr sz="1050">
                <a:solidFill>
                  <a:srgbClr val="0F172A"/>
                </a:solidFill>
              </a:defRPr>
            </a:pPr>
            <a:r>
              <a:t>• Commercial Surveillance Vendors (CSVs): Private cyber firms (e.g., Intellexa, NSO Group) generating high volumes of zero-day exploits targeting state officials [cite: 1].</a:t>
            </a:r>
          </a:p>
          <a:p>
            <a:pPr>
              <a:spcBef>
                <a:spcPts val="600"/>
              </a:spcBef>
              <a:defRPr sz="1050">
                <a:solidFill>
                  <a:srgbClr val="0F172A"/>
                </a:solidFill>
              </a:defRPr>
            </a:pPr>
            <a:r>
              <a:t>• Shadow Fintech &amp; Gatekeepers: Alternative payment platforms and crypto-asset platforms operating in lax regulatory jurisdictions to facilitate illicit capital flight [cite: 1].</a:t>
            </a:r>
          </a:p>
          <a:p>
            <a:pPr>
              <a:spcBef>
                <a:spcPts val="600"/>
              </a:spcBef>
              <a:defRPr sz="1050">
                <a:solidFill>
                  <a:srgbClr val="0F172A"/>
                </a:solidFill>
              </a:defRPr>
            </a:pPr>
            <a:r>
              <a:t>• Predatory Sovereign Debt Structuring Firms: Boutique financial arrangers and private lenders engineering opaque sovereign bond arrangements [cite: 1].</a:t>
            </a:r>
          </a:p>
          <a:p>
            <a:pPr>
              <a:spcBef>
                <a:spcPts val="600"/>
              </a:spcBef>
              <a:defRPr sz="1050">
                <a:solidFill>
                  <a:srgbClr val="0F172A"/>
                </a:solidFill>
              </a:defRPr>
            </a:pPr>
            <a:r>
              <a:t>• Dual-Use Technology Export Fronts: Intermediary trading houses and electronics distributors diverting restricted technological components to embargoed regimes [cite: 1].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8FAFC"/>
          </a:solidFill>
          <a:ln>
            <a:solidFill>
              <a:srgbClr val="F8FA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E293B"/>
          </a:solidFill>
          <a:ln>
            <a:solidFill>
              <a:srgbClr val="1E29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3716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FFFFFF"/>
                </a:solidFill>
                <a:latin typeface="Helvetica Neue"/>
              </a:defRPr>
            </a:pPr>
            <a:r>
              <a:t>UK Regulatory &amp; Enforcement Architecture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754880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475569"/>
                </a:solidFill>
                <a:latin typeface="Helvetica Neue"/>
              </a:defRPr>
            </a:pPr>
            <a:r>
              <a:t>CONFIDENTIAL // UK NATIONAL SECURITY BRIEFING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914400"/>
            <a:ext cx="804672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E293B"/>
                </a:solidFill>
              </a:defRPr>
            </a:pPr>
            <a:r>
              <a:t>Multi-Agency Countermeasure Posture [cite: 1]</a:t>
            </a:r>
          </a:p>
          <a:p>
            <a:pPr>
              <a:spcBef>
                <a:spcPts val="600"/>
              </a:spcBef>
              <a:defRPr sz="1050">
                <a:solidFill>
                  <a:srgbClr val="0F172A"/>
                </a:solidFill>
              </a:defRPr>
            </a:pPr>
            <a:r>
              <a:t>• Companies House (ECCTA): Implements mandatory identity verification for directors and PSCs to dismantle anonymous corporate structures [cite: 1].</a:t>
            </a:r>
          </a:p>
          <a:p>
            <a:pPr>
              <a:spcBef>
                <a:spcPts val="600"/>
              </a:spcBef>
              <a:defRPr sz="1050">
                <a:solidFill>
                  <a:srgbClr val="0F172A"/>
                </a:solidFill>
              </a:defRPr>
            </a:pPr>
            <a:r>
              <a:t>• National Crime Agency (NCA) / NECC: Leads operational response using public-private data sharing (Data Fusion) and targeting professional enablers [cite: 1].</a:t>
            </a:r>
          </a:p>
          <a:p>
            <a:pPr>
              <a:spcBef>
                <a:spcPts val="600"/>
              </a:spcBef>
              <a:defRPr sz="1050">
                <a:solidFill>
                  <a:srgbClr val="0F172A"/>
                </a:solidFill>
              </a:defRPr>
            </a:pPr>
            <a:r>
              <a:t>• Office of Financial Sanctions Implementation (OFSI): Monitors compliance, assesses sector vulnerabilities, and issues civil penalties for sanctions breaches [cite: 1].</a:t>
            </a:r>
          </a:p>
          <a:p>
            <a:pPr>
              <a:spcBef>
                <a:spcPts val="600"/>
              </a:spcBef>
              <a:defRPr sz="1050">
                <a:solidFill>
                  <a:srgbClr val="0F172A"/>
                </a:solidFill>
              </a:defRPr>
            </a:pPr>
            <a:r>
              <a:t>• Serious Fraud Office (SFO): Prosecutes top-tier corporate corruption and enforces expanded corporate criminal liability for fraud prevention failures [cite: 1].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8FAFC"/>
          </a:solidFill>
          <a:ln>
            <a:solidFill>
              <a:srgbClr val="F8FA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E293B"/>
          </a:solidFill>
          <a:ln>
            <a:solidFill>
              <a:srgbClr val="1E29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3716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FFFFFF"/>
                </a:solidFill>
                <a:latin typeface="Helvetica Neue"/>
              </a:defRPr>
            </a:pPr>
            <a:r>
              <a:t>Malicious Actor Tracking Toolkit (MATT-UK)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754880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475569"/>
                </a:solidFill>
                <a:latin typeface="Helvetica Neue"/>
              </a:defRPr>
            </a:pPr>
            <a:r>
              <a:t>CONFIDENTIAL // UK NATIONAL SECURITY BRIEFING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914400"/>
            <a:ext cx="804672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E293B"/>
                </a:solidFill>
              </a:defRPr>
            </a:pPr>
            <a:r>
              <a:t>Operational Modules for Intelligence &amp; Investigation [cite: 1]</a:t>
            </a:r>
          </a:p>
          <a:p>
            <a:pPr>
              <a:spcBef>
                <a:spcPts val="600"/>
              </a:spcBef>
              <a:defRPr sz="1050">
                <a:solidFill>
                  <a:srgbClr val="0F172A"/>
                </a:solidFill>
              </a:defRPr>
            </a:pPr>
            <a:r>
              <a:t>• Module 1 (UBO Intelligence): Cross-references corporate filings against active identity verification databases using Companies House registers and ACSP directories [cite: 1].</a:t>
            </a:r>
          </a:p>
          <a:p>
            <a:pPr>
              <a:spcBef>
                <a:spcPts val="600"/>
              </a:spcBef>
              <a:defRPr sz="1050">
                <a:solidFill>
                  <a:srgbClr val="0F172A"/>
                </a:solidFill>
              </a:defRPr>
            </a:pPr>
            <a:r>
              <a:t>• Module 2 (Sanctions &amp; Enabler Auditing): Detects proxy networks and professional enablers via Suspicious Activity Reports (SARs) channeled through the UKFIU [cite: 1].</a:t>
            </a:r>
          </a:p>
          <a:p>
            <a:pPr>
              <a:spcBef>
                <a:spcPts val="600"/>
              </a:spcBef>
              <a:defRPr sz="1050">
                <a:solidFill>
                  <a:srgbClr val="0F172A"/>
                </a:solidFill>
              </a:defRPr>
            </a:pPr>
            <a:r>
              <a:t>• Module 3 (Sovereign Debt Monitoring): Tracks high-risk bond issuances and restructuring agreements through London Stock Exchange (LSE) filings and High Court dockets [cite: 1].</a:t>
            </a:r>
          </a:p>
          <a:p>
            <a:pPr>
              <a:spcBef>
                <a:spcPts val="600"/>
              </a:spcBef>
              <a:defRPr sz="1050">
                <a:solidFill>
                  <a:srgbClr val="0F172A"/>
                </a:solidFill>
              </a:defRPr>
            </a:pPr>
            <a:r>
              <a:t>• Module 4 (Export Tracking): Identifies UK-registered intermediaries exporting restricted technologies using Export Control Joint Unit (ECJU) licensing data [cite: 1].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8FAFC"/>
          </a:solidFill>
          <a:ln>
            <a:solidFill>
              <a:srgbClr val="F8FA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E293B"/>
          </a:solidFill>
          <a:ln>
            <a:solidFill>
              <a:srgbClr val="1E29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37160"/>
            <a:ext cx="8229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FFFFFF"/>
                </a:solidFill>
                <a:latin typeface="Helvetica Neue"/>
              </a:defRPr>
            </a:pPr>
            <a:r>
              <a:t>Strategic Conclusions &amp; Recommendations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754880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475569"/>
                </a:solidFill>
                <a:latin typeface="Helvetica Neue"/>
              </a:defRPr>
            </a:pPr>
            <a:r>
              <a:t>CONFIDENTIAL // UK NATIONAL SECURITY BRIEFING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914400"/>
            <a:ext cx="804672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E293B"/>
                </a:solidFill>
              </a:defRPr>
            </a:pPr>
            <a:r>
              <a:t>Key Findings &amp; Priority Mitigation Actions [cite: 1]</a:t>
            </a:r>
          </a:p>
          <a:p>
            <a:pPr>
              <a:spcBef>
                <a:spcPts val="600"/>
              </a:spcBef>
              <a:defRPr sz="1050">
                <a:solidFill>
                  <a:srgbClr val="0F172A"/>
                </a:solidFill>
              </a:defRPr>
            </a:pPr>
            <a:r>
              <a:t>• Enabler-Mediated Subversion: Corporate malfeasance is outsourced to professional legal and accounting enablers whose tradecraft legitimizes illicit finance [cite: 1].</a:t>
            </a:r>
          </a:p>
          <a:p>
            <a:pPr>
              <a:spcBef>
                <a:spcPts val="600"/>
              </a:spcBef>
              <a:defRPr sz="1050">
                <a:solidFill>
                  <a:srgbClr val="0F172A"/>
                </a:solidFill>
              </a:defRPr>
            </a:pPr>
            <a:r>
              <a:t>• Enforce Rigorous Verification: Ensure all directors, PSCs, and filing agents are fully verified through Authorized Corporate Service Providers (ACSPs) [cite: 1].</a:t>
            </a:r>
          </a:p>
          <a:p>
            <a:pPr>
              <a:spcBef>
                <a:spcPts val="600"/>
              </a:spcBef>
              <a:defRPr sz="1050">
                <a:solidFill>
                  <a:srgbClr val="0F172A"/>
                </a:solidFill>
              </a:defRPr>
            </a:pPr>
            <a:r>
              <a:t>• Target Non-Professional Enablers: Upgrade compliance systems to screen family members, proxies, and boutique intermediaries highlighted by OFSI [cite: 1].</a:t>
            </a:r>
          </a:p>
          <a:p>
            <a:pPr>
              <a:spcBef>
                <a:spcPts val="600"/>
              </a:spcBef>
              <a:defRPr sz="1050">
                <a:solidFill>
                  <a:srgbClr val="0F172A"/>
                </a:solidFill>
              </a:defRPr>
            </a:pPr>
            <a:r>
              <a:t>• Expand Criminal Liability: Target personal accountability of executives and intermediaries knowingly facilitating sanctions evasion or debt engineering [cite: 1].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Guest User</cp:lastModifiedBy>
  <cp:revision>2</cp:revision>
  <dcterms:created xsi:type="dcterms:W3CDTF">2013-01-27T09:14:16Z</dcterms:created>
  <dcterms:modified xsi:type="dcterms:W3CDTF">2026-09-27T17:32:11Z</dcterms:modified>
  <cp:category/>
</cp:coreProperties>
</file>