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37744" cy="685800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997135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C9A663"/>
                </a:solidFill>
                <a:latin typeface="Calibri"/>
              </a:rPr>
              <a:t>CLASSIFIED BRIEFING</a:t>
            </a:r>
          </a:p>
          <a:p>
            <a:pPr algn="l">
              <a:lnSpc>
                <a:spcPct val="105000"/>
              </a:lnSpc>
            </a:pPr>
            <a:r>
              <a:rPr sz="3600" b="1">
                <a:solidFill>
                  <a:srgbClr val="D4D4D4"/>
                </a:solidFill>
                <a:latin typeface="Georgia"/>
              </a:rPr>
              <a:t>ADMINISTRATIVE OVERVIEW &amp; BRIEFING AGENDA</a:t>
            </a:r>
          </a:p>
          <a:p>
            <a:pPr algn="l">
              <a:lnSpc>
                <a:spcPct val="125000"/>
              </a:lnSpc>
            </a:pPr>
            <a:r>
              <a:rPr sz="1900" b="0">
                <a:solidFill>
                  <a:srgbClr val="8090A0"/>
                </a:solidFill>
              </a:rPr>
              <a:t>Integrated Strategic Assessment of Eurasian Transit Decoupling, Grey-Zone Hybrid Warfare, Technical Intelligence Extraction, and Mainland UK Vulnerabilities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37744" cy="685800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822960"/>
            <a:ext cx="10271455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D4D4D4"/>
                </a:solidFill>
                <a:latin typeface="Georgia"/>
              </a:rPr>
              <a:t>EXECUTIVE SUMMARY — THE PARADIGM SHIFT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0" y="1856231"/>
            <a:ext cx="914400" cy="4572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194560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Structural Decoupling: Eurasian supply chains permanently fractured; historic Russian dependencies replaced by Trans-Caspian Middle Corridor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999232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Grey-Zone Warfare: Revisionist Triad (Russia, Belarus, Iran) exploits Western legal frameworks via non-kinetic asymmetric instruments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803904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Sub-Threshold Constraints: NATO and Russia operate below Article 5 threshold to avoid direct conventional/nuclear conflagration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608576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Domestic Spillovers: Sub-threshold pressure projects indirect risks onto UK mainland – CNI subversion, shadow financial flows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37744" cy="685800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822960"/>
            <a:ext cx="10271455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D4D4D4"/>
                </a:solidFill>
                <a:latin typeface="Georgia"/>
              </a:rPr>
              <a:t>MASTER CHRONOLOGICAL TIMELINE (1991–2026)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0" y="1856231"/>
            <a:ext cx="914400" cy="4572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194560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1991–1998: Soviet collapse – USD 32 billion in military assets vanish into black markets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999232"/>
            <a:ext cx="1027145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1997: Russia-Ukraine ‘Big Treaty’ recognizes existing borders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511296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2010: Hillary Clinton endorses NATO open door; Kharkiv Pact extends Sevastopol lease to 2042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315968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2014: EuroMaidan Revolution; Russia annexes Crimea via unmarked ‘Little Green Men’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5120640"/>
            <a:ext cx="1027145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2016–2017: Operation Goldfish – joint CIA/AIVD/HUR deep-penetration training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37744" cy="685800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822960"/>
            <a:ext cx="10271455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D4D4D4"/>
                </a:solidFill>
                <a:latin typeface="Georgia"/>
              </a:rPr>
              <a:t>MASTER CHRONOLOGICAL TIMELINE (1991–2026) (cont.)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0" y="1856231"/>
            <a:ext cx="914400" cy="4572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194560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2022–2024: Full-scale invasion; Ukrainian USV swarms force Black Sea Fleet to Novorossiysk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999232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2025–2026: Operation Midas exposes $100M Energoatom kickback; Russian gas transit via Ukraine ceases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37744" cy="685800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822960"/>
            <a:ext cx="10271455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D4D4D4"/>
                </a:solidFill>
                <a:latin typeface="Georgia"/>
              </a:rPr>
              <a:t>GEOPOLITICAL FRICTION &amp; ELITE CORRUPTION (OPERATION MIDAS)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0" y="1856231"/>
            <a:ext cx="914400" cy="4572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194560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1997 Big Treaty vs. Realpolitik: Moscow views 2014 Yanukovych ouster as existential threat; West views annexation as unprovoked violation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999232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Operation Midas Investigation: NABU/SAPO uncover systematic 10-15% kickback scheme inside Energoatom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803904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Key Actors: Timur Mindich (‘Karlsson’) – primary organizer, fled; Herman Halushchenko (‘Professor/Sigismund’) – laundered $12.9M via offshore shells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608576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Capital Flight: ~$100M siphoned through Cyprus/Dubai via crypto-hawala networks and luxury assets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37744" cy="685800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822960"/>
            <a:ext cx="10271455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D4D4D4"/>
                </a:solidFill>
                <a:latin typeface="Georgia"/>
              </a:rPr>
              <a:t>ASYMMETRIC MIGRATION WARFARE &amp; CNI SUBVERSION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0" y="1856231"/>
            <a:ext cx="914400" cy="4572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194560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Coercive Engineered Migration: Revisionist Triad weaponizes population flows (e.g., Operation Belavia) to overwhelm Western border capacity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999232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Shadow Financial Engine: Cash deposits in origin hubs (Baghdad, Istanbul) → instant USDT/TRON settlement → TBML laundering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803904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CNI Risks: Unvetted personnel infiltrate telecom, logistics, SIA-licensed security perimeters – pre-positioned access nodes created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37744" cy="685800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822960"/>
            <a:ext cx="10271455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D4D4D4"/>
                </a:solidFill>
                <a:latin typeface="Georgia"/>
              </a:rPr>
              <a:t>SPECIAL OPERATIONS &amp; TECHINT HARVESTING IN CRIMEA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0" y="1856231"/>
            <a:ext cx="914400" cy="4572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194560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Operation Goldfish &amp; Unit 2245: Western-backed Ukrainian clandestine units execute high-risk snatch-and-grab behind enemy lines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999232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Trilateral Coordination: MI6 (strategic targeting/ISR), E Squadron (tactical overwatch/extraction), Unit 2245 (kinetic spearhead)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803904"/>
            <a:ext cx="10271455" cy="8778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Key TechINT Harvests: CRAB EW system, R-187P1 Azart radios, S-400/Pantsir components – enabling rapid Western reverse-engineering and sanctions enforcement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37744" cy="685800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822960"/>
            <a:ext cx="10271455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D4D4D4"/>
                </a:solidFill>
                <a:latin typeface="Georgia"/>
              </a:rPr>
              <a:t>STRATEGIC WAR GAME SCENARIO (WW3 MODEL)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0" y="1856231"/>
            <a:ext cx="914400" cy="4572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194560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Month 0 (Grey-Zone Probing): Cyber strikes hit Euroclear/power grids; forced migration surges at Polish border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999232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Month 1 (Kinetic Probing): FPV drone strikes on fuel depots near Suwałki Gap; Shadow Fleet grounded at Danish Straits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803904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Month 2 (Strategic Escalation): Precision missile strikes on command bunkers; recon aircraft downed over Black Sea – NATO ARF deploys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608576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Month 3 (Open Conventional Push): Multi-axis armored division push into Baltics/Suwałki Gap – strategic fait accompli attempted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37744" cy="685800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822960"/>
            <a:ext cx="10271455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D4D4D4"/>
                </a:solidFill>
                <a:latin typeface="Georgia"/>
              </a:rPr>
              <a:t>SUB-THRESHOLD ANALYSIS (ARTICLE 5 CONSTRAINTS)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0" y="1856231"/>
            <a:ext cx="914400" cy="4572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194560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Strategic Restraint: Both NATO and Russia operate below Article 5 threshold to avoid direct conflict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999232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Russian Calculus: Confines operations to grey zone – cyber espionage, false flags, migration weaponization – avoids superior Alliance conventional defeat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803904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NATO Calculus: Escalation dominance via economic lawfare (G7 asset freezes), intelligence fusion, structural decoupling (Middle Corridor), nuclear deterrence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37744" cy="685800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822960"/>
            <a:ext cx="10271455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D4D4D4"/>
                </a:solidFill>
                <a:latin typeface="Georgia"/>
              </a:rPr>
              <a:t>UK MAINLAND VULNERABILITY &amp; DOMESTIC PROBABILITY MATRIX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0" y="1856231"/>
            <a:ext cx="914400" cy="4572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97280" y="2194560"/>
          <a:ext cx="10271455" cy="22677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35727"/>
                <a:gridCol w="5135728"/>
              </a:tblGrid>
              <a:tr h="323958">
                <a:tc>
                  <a:txBody>
                    <a:bodyPr/>
                    <a:lstStyle/>
                    <a:p>
                      <a:r>
                        <a:rPr b="1" sz="1200">
                          <a:solidFill>
                            <a:srgbClr val="0B1A2E"/>
                          </a:solidFill>
                          <a:latin typeface="Calibri"/>
                        </a:rPr>
                        <a:t>Scenario</a:t>
                      </a:r>
                    </a:p>
                  </a:txBody>
                  <a:tcPr>
                    <a:solidFill>
                      <a:srgbClr val="C9A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200">
                          <a:solidFill>
                            <a:srgbClr val="0B1A2E"/>
                          </a:solidFill>
                          <a:latin typeface="Calibri"/>
                        </a:rPr>
                        <a:t>Probability</a:t>
                      </a:r>
                    </a:p>
                  </a:txBody>
                  <a:tcPr>
                    <a:solidFill>
                      <a:srgbClr val="C9A663"/>
                    </a:solidFill>
                  </a:tcPr>
                </a:tc>
              </a:tr>
              <a:tr h="323958">
                <a:tc>
                  <a:txBody>
                    <a:bodyPr/>
                    <a:lstStyle/>
                    <a:p>
                      <a:r>
                        <a:rPr b="0" sz="1100">
                          <a:solidFill>
                            <a:srgbClr val="D4D4D4"/>
                          </a:solidFill>
                          <a:latin typeface="Calibri"/>
                        </a:rPr>
                        <a:t>Digital IDs &amp; Enhanced Financial Tracking</a:t>
                      </a:r>
                    </a:p>
                  </a:txBody>
                  <a:tcPr>
                    <a:solidFill>
                      <a:srgbClr val="1523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0" sz="1100">
                          <a:solidFill>
                            <a:srgbClr val="D4D4D4"/>
                          </a:solidFill>
                          <a:latin typeface="Calibri"/>
                        </a:rPr>
                        <a:t>70%–85% (High)</a:t>
                      </a:r>
                    </a:p>
                  </a:txBody>
                  <a:tcPr>
                    <a:solidFill>
                      <a:srgbClr val="152336"/>
                    </a:solidFill>
                  </a:tcPr>
                </a:tc>
              </a:tr>
              <a:tr h="323958">
                <a:tc>
                  <a:txBody>
                    <a:bodyPr/>
                    <a:lstStyle/>
                    <a:p>
                      <a:r>
                        <a:rPr b="0" sz="1100">
                          <a:solidFill>
                            <a:srgbClr val="D4D4D4"/>
                          </a:solidFill>
                          <a:latin typeface="Calibri"/>
                        </a:rPr>
                        <a:t>Crippling Cyber/Kinetic Attacks on Banking/Finclear</a:t>
                      </a:r>
                    </a:p>
                  </a:txBody>
                  <a:tcPr>
                    <a:solidFill>
                      <a:srgbClr val="212E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0" sz="1100">
                          <a:solidFill>
                            <a:srgbClr val="D4D4D4"/>
                          </a:solidFill>
                          <a:latin typeface="Calibri"/>
                        </a:rPr>
                        <a:t>65%–80% (High)</a:t>
                      </a:r>
                    </a:p>
                  </a:txBody>
                  <a:tcPr>
                    <a:solidFill>
                      <a:srgbClr val="212E40"/>
                    </a:solidFill>
                  </a:tcPr>
                </a:tc>
              </a:tr>
              <a:tr h="323958">
                <a:tc>
                  <a:txBody>
                    <a:bodyPr/>
                    <a:lstStyle/>
                    <a:p>
                      <a:r>
                        <a:rPr b="0" sz="1100">
                          <a:solidFill>
                            <a:srgbClr val="D4D4D4"/>
                          </a:solidFill>
                          <a:latin typeface="Calibri"/>
                        </a:rPr>
                        <a:t>Targeted Cyber Disruption to NHS &amp; Public Education</a:t>
                      </a:r>
                    </a:p>
                  </a:txBody>
                  <a:tcPr>
                    <a:solidFill>
                      <a:srgbClr val="1523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0" sz="1100">
                          <a:solidFill>
                            <a:srgbClr val="D4D4D4"/>
                          </a:solidFill>
                          <a:latin typeface="Calibri"/>
                        </a:rPr>
                        <a:t>50%–65% (Medium-High)</a:t>
                      </a:r>
                    </a:p>
                  </a:txBody>
                  <a:tcPr>
                    <a:solidFill>
                      <a:srgbClr val="152336"/>
                    </a:solidFill>
                  </a:tcPr>
                </a:tc>
              </a:tr>
              <a:tr h="323958">
                <a:tc>
                  <a:txBody>
                    <a:bodyPr/>
                    <a:lstStyle/>
                    <a:p>
                      <a:r>
                        <a:rPr b="0" sz="1100">
                          <a:solidFill>
                            <a:srgbClr val="D4D4D4"/>
                          </a:solidFill>
                          <a:latin typeface="Calibri"/>
                        </a:rPr>
                        <a:t>Emergency Lockdowns / Public Order Curfews</a:t>
                      </a:r>
                    </a:p>
                  </a:txBody>
                  <a:tcPr>
                    <a:solidFill>
                      <a:srgbClr val="212E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0" sz="1100">
                          <a:solidFill>
                            <a:srgbClr val="D4D4D4"/>
                          </a:solidFill>
                          <a:latin typeface="Calibri"/>
                        </a:rPr>
                        <a:t>40%–55% (Medium)</a:t>
                      </a:r>
                    </a:p>
                  </a:txBody>
                  <a:tcPr>
                    <a:solidFill>
                      <a:srgbClr val="212E40"/>
                    </a:solidFill>
                  </a:tcPr>
                </a:tc>
              </a:tr>
              <a:tr h="323958">
                <a:tc>
                  <a:txBody>
                    <a:bodyPr/>
                    <a:lstStyle/>
                    <a:p>
                      <a:r>
                        <a:rPr b="0" sz="1100">
                          <a:solidFill>
                            <a:srgbClr val="D4D4D4"/>
                          </a:solidFill>
                          <a:latin typeface="Calibri"/>
                        </a:rPr>
                        <a:t>Food and Water Rationing</a:t>
                      </a:r>
                    </a:p>
                  </a:txBody>
                  <a:tcPr>
                    <a:solidFill>
                      <a:srgbClr val="15233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0" sz="1100">
                          <a:solidFill>
                            <a:srgbClr val="D4D4D4"/>
                          </a:solidFill>
                          <a:latin typeface="Calibri"/>
                        </a:rPr>
                        <a:t>20%–35% (Low-Medium)</a:t>
                      </a:r>
                    </a:p>
                  </a:txBody>
                  <a:tcPr>
                    <a:solidFill>
                      <a:srgbClr val="152336"/>
                    </a:solidFill>
                  </a:tcPr>
                </a:tc>
              </a:tr>
              <a:tr h="323964">
                <a:tc>
                  <a:txBody>
                    <a:bodyPr/>
                    <a:lstStyle/>
                    <a:p>
                      <a:r>
                        <a:rPr b="0" sz="1100">
                          <a:solidFill>
                            <a:srgbClr val="D4D4D4"/>
                          </a:solidFill>
                          <a:latin typeface="Calibri"/>
                        </a:rPr>
                        <a:t>National Conscription / Mandatory Military Service</a:t>
                      </a:r>
                    </a:p>
                  </a:txBody>
                  <a:tcPr>
                    <a:solidFill>
                      <a:srgbClr val="212E4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0" sz="1100">
                          <a:solidFill>
                            <a:srgbClr val="D4D4D4"/>
                          </a:solidFill>
                          <a:latin typeface="Calibri"/>
                        </a:rPr>
                        <a:t>10%–25% (Low)</a:t>
                      </a:r>
                    </a:p>
                  </a:txBody>
                  <a:tcPr>
                    <a:solidFill>
                      <a:srgbClr val="212E4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37744" cy="685800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822960"/>
            <a:ext cx="10271455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D4D4D4"/>
                </a:solidFill>
                <a:latin typeface="Georgia"/>
              </a:rPr>
              <a:t>STRATEGIC DE-ESCALATION &amp; POLICY INTERVENTIONS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7280" y="1856231"/>
            <a:ext cx="914400" cy="45720"/>
          </a:xfrm>
          <a:prstGeom prst="rect">
            <a:avLst/>
          </a:prstGeom>
          <a:solidFill>
            <a:srgbClr val="C9A6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194560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Establish Direct De-Confliction Channels: Upgrade encrypted mil-to-mil hotlines between NATO SHAPE and Russian General Staff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999232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Institutionalize Border Incident Protocols: Transparent diplomatic handling of UAV incursions and electronic jamming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803904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Targeted Anti-Corruption Conditionality: Tie reconstruction aid to independent judicial oversight (NABU/SAPO) to eliminate wartime graft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608576"/>
            <a:ext cx="10271455" cy="5852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800" b="0">
                <a:solidFill>
                  <a:srgbClr val="D4D4D4"/>
                </a:solidFill>
                <a:latin typeface="Calibri"/>
              </a:rPr>
              <a:t>•  Counter-Hybrid Border Harmonization: Intelligence-led capability screening at entries; dismantle crypto-hawala networks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