
<file path=[Content_Types].xml><?xml version="1.0" encoding="utf-8"?>
<ns0:Types xmlns:ns0="http://schemas.openxmlformats.org/package/2006/content-types">
  <ns0:Default Extension="bin" ContentType="application/vnd.openxmlformats-officedocument.presentationml.printerSettings"/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docProps/app.xml" ContentType="application/vnd.openxmlformats-officedocument.extended-properties+xml"/>
  <ns0:Override PartName="/docProps/core.xml" ContentType="application/vnd.openxmlformats-package.core-properties+xml"/>
  <ns0:Override PartName="/ppt/presProps.xml" ContentType="application/vnd.openxmlformats-officedocument.presentationml.presProps+xml"/>
  <ns0:Override PartName="/ppt/presentation.xml" ContentType="application/vnd.openxmlformats-officedocument.presentationml.presentation.main+xml"/>
  <ns0:Override PartName="/ppt/slideLayouts/slideLayout1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3.xml" ContentType="application/vnd.openxmlformats-officedocument.presentationml.slide+xml"/>
  <ns0:Override PartName="/ppt/slides/slide14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tableStyles.xml" ContentType="application/vnd.openxmlformats-officedocument.presentationml.tableStyles+xml"/>
  <ns0:Override PartName="/ppt/theme/theme1.xml" ContentType="application/vnd.openxmlformats-officedocument.theme+xml"/>
  <ns0:Override PartName="/ppt/viewProps.xml" ContentType="application/vnd.openxmlformats-officedocument.presentationml.viewProps+xml"/>
  <ns0:Default Extension="fntdata" ContentType="application/x-fontdata"/>
</ns0: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saveSubsetFonts="1" autoCompressPictures="0" embedTrueTypeFonts="1">
  <ns0:sldMasterIdLst>
    <ns0:sldMasterId id="2147483648" ns1:id="rId1"/>
  </ns0:sldMasterIdLst>
  <ns0:sldIdLst>
    <ns0:sldId id="256" ns1:id="rId7"/>
    <ns0:sldId id="257" ns1:id="rId8"/>
    <ns0:sldId id="258" ns1:id="rId9"/>
    <ns0:sldId id="259" ns1:id="rId10"/>
    <ns0:sldId id="260" ns1:id="rId11"/>
    <ns0:sldId id="261" ns1:id="rId12"/>
    <ns0:sldId id="262" ns1:id="rId13"/>
    <ns0:sldId id="263" ns1:id="rId14"/>
    <ns0:sldId id="264" ns1:id="rId15"/>
    <ns0:sldId id="265" ns1:id="rId16"/>
    <ns0:sldId id="266" ns1:id="rId17"/>
    <ns0:sldId id="267" ns1:id="rId18"/>
    <ns0:sldId id="268" ns1:id="rId19"/>
    <ns0:sldId id="269" ns1:id="rId20"/>
  </ns0:sldIdLst>
  <ns0:sldSz cx="12192000" cy="6858000" type="screen4x3"/>
  <ns0:notesSz cx="6858000" cy="9144000"/>
  <ns0:embeddedFontLst>
    <ns0:embeddedFont>
      <ns0:font typeface="Urbanist"/>
      <ns0:bold ns1:id="rIdFont21"/>
      <ns0:regular ns1:id="rIdFont22"/>
    </ns0:embeddedFont>
    <ns0:embeddedFont>
      <ns0:font typeface="Inter"/>
      <ns0:bold ns1:id="rIdFont23"/>
      <ns0:regular ns1:id="rIdFont24"/>
    </ns0:embeddedFont>
  </ns0:embeddedFontLst>
  <ns0:defaultTextStyle>
    <ns2:defPPr>
      <ns2:defRPr lang="en-US"/>
    </ns2:defPPr>
    <ns2:lvl1pPr marL="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2" Type="http://schemas.openxmlformats.org/officeDocument/2006/relationships/printerSettings" Target="printerSettings/printerSettings1.bin" /><ns0:Relationship Id="rId3" Type="http://schemas.openxmlformats.org/officeDocument/2006/relationships/presProps" Target="presProps.xml" /><ns0:Relationship Id="rId4" Type="http://schemas.openxmlformats.org/officeDocument/2006/relationships/viewProps" Target="viewProps.xml" /><ns0:Relationship Id="rId5" Type="http://schemas.openxmlformats.org/officeDocument/2006/relationships/theme" Target="theme/theme1.xml" /><ns0:Relationship Id="rId6" Type="http://schemas.openxmlformats.org/officeDocument/2006/relationships/tableStyles" Target="tableStyles.xml" /><ns0:Relationship Id="rId7" Type="http://schemas.openxmlformats.org/officeDocument/2006/relationships/slide" Target="slides/slide1.xml" /><ns0:Relationship Id="rId8" Type="http://schemas.openxmlformats.org/officeDocument/2006/relationships/slide" Target="slides/slide2.xml" /><ns0:Relationship Id="rId9" Type="http://schemas.openxmlformats.org/officeDocument/2006/relationships/slide" Target="slides/slide3.xml" /><ns0:Relationship Id="rId10" Type="http://schemas.openxmlformats.org/officeDocument/2006/relationships/slide" Target="slides/slide4.xml" /><ns0:Relationship Id="rId11" Type="http://schemas.openxmlformats.org/officeDocument/2006/relationships/slide" Target="slides/slide5.xml" /><ns0:Relationship Id="rId12" Type="http://schemas.openxmlformats.org/officeDocument/2006/relationships/slide" Target="slides/slide6.xml" /><ns0:Relationship Id="rId13" Type="http://schemas.openxmlformats.org/officeDocument/2006/relationships/slide" Target="slides/slide7.xml" /><ns0:Relationship Id="rId14" Type="http://schemas.openxmlformats.org/officeDocument/2006/relationships/slide" Target="slides/slide8.xml" /><ns0:Relationship Id="rId15" Type="http://schemas.openxmlformats.org/officeDocument/2006/relationships/slide" Target="slides/slide9.xml" /><ns0:Relationship Id="rId16" Type="http://schemas.openxmlformats.org/officeDocument/2006/relationships/slide" Target="slides/slide10.xml" /><ns0:Relationship Id="rId17" Type="http://schemas.openxmlformats.org/officeDocument/2006/relationships/slide" Target="slides/slide11.xml" /><ns0:Relationship Id="rId18" Type="http://schemas.openxmlformats.org/officeDocument/2006/relationships/slide" Target="slides/slide12.xml" /><ns0:Relationship Id="rId19" Type="http://schemas.openxmlformats.org/officeDocument/2006/relationships/slide" Target="slides/slide13.xml" /><ns0:Relationship Id="rId20" Type="http://schemas.openxmlformats.org/officeDocument/2006/relationships/slide" Target="slides/slide14.xml" /><ns0:Relationship Id="rIdFont21" Type="http://schemas.openxmlformats.org/officeDocument/2006/relationships/font" Target="fonts/fc2705d8-cc16-46df-b468-112c0eeb5370.fntdata" /><ns0:Relationship Id="rIdFont22" Type="http://schemas.openxmlformats.org/officeDocument/2006/relationships/font" Target="fonts/1aed95e4-659d-431b-af30-18b8e34bb9d3.fntdata" /><ns0:Relationship Id="rIdFont23" Type="http://schemas.openxmlformats.org/officeDocument/2006/relationships/font" Target="fonts/dc8a7489-194e-461e-a931-42ac0136f8b6.fntdata" /><ns0:Relationship Id="rIdFont24" Type="http://schemas.openxmlformats.org/officeDocument/2006/relationships/font" Target="fonts/414ee951-a18d-4951-9bf2-fae91c3a083f.fntdata" /></ns0: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98859" y="2686496"/>
            <a:ext cx="12989718" cy="5866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b="1" sz="4200" i="0" u="none">
                <a:solidFill>
                  <a:srgbClr val="F8FAFC"/>
                </a:solidFill>
                <a:latin typeface="Urbanist"/>
              </a:rPr>
              <a:t>SPHINX SURVEILLANCE </a:t>
            </a:r>
            <a:r>
              <a:rPr b="1" sz="4200" i="0" u="none">
                <a:solidFill>
                  <a:srgbClr val="3B82F6"/>
                </a:solidFill>
                <a:latin typeface="Urbanist"/>
              </a:rPr>
              <a:t>DOSSIER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98859" y="3463676"/>
            <a:ext cx="12989718" cy="2762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175"/>
              </a:lnSpc>
            </a:pPr>
            <a:r>
              <a:rPr b="0" sz="1500" i="0" u="none">
                <a:solidFill>
                  <a:srgbClr val="94A3B8"/>
                </a:solidFill>
                <a:latin typeface="Inter"/>
              </a:rPr>
              <a:t>Operational Threat Dossier, Systems Manual, &amp; Policy Framework (SPHX-2026-HW-VOL9)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98859" y="3978026"/>
            <a:ext cx="12989718" cy="19332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522"/>
              </a:lnSpc>
            </a:pPr>
            <a:r>
              <a:rPr b="0" sz="1050" i="0" u="none">
                <a:solidFill>
                  <a:srgbClr val="22C55E"/>
                </a:solidFill>
                <a:latin typeface="Urbanist"/>
              </a:rPr>
              <a:t>SECURITY CLEARANCE: UNCLASSIFIED // OPEN SOURCE // PUBLIC DISSEMINATION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485775"/>
            <a:ext cx="38100" cy="390525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81025" y="2194917"/>
            <a:ext cx="541972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191250" y="2194917"/>
            <a:ext cx="541972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81025" y="3838575"/>
            <a:ext cx="541972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191250" y="3838575"/>
            <a:ext cx="541972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3900" y="485775"/>
            <a:ext cx="11468100" cy="3905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3B82F6"/>
                </a:solidFill>
                <a:latin typeface="Urbanist"/>
              </a:rPr>
              <a:t>EXECUTIVE SUMMARY: THE GREY-ZONE PARADIGM SHIFT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2413992"/>
            <a:ext cx="6538317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MIGRATION WEAPONISATION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2766417"/>
            <a:ext cx="507682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Hostile intelligence services (Revisionist Triad) transform humanitarian streams into grey-zone asymmetric pressure, bypassing conventional kinetic thresholds.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0325" y="2413992"/>
            <a:ext cx="5781675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INFRASTRUCTURE INFILTRATION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0325" y="2766417"/>
            <a:ext cx="507682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Unvetted personnel with paramilitary backgrounds systematically access critical national infrastructure (CNI) via free training and automated hiring loops.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" y="4057650"/>
            <a:ext cx="6538317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SHADOW FINANCIAL ENGINES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" y="4410075"/>
            <a:ext cx="507682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Smuggling networks pair traditional hawala escrow accounts with TRON-based Tether (USDT) settlements, laundered globally through TBML.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0325" y="4057650"/>
            <a:ext cx="5781675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STATUTORY RE-ENGINEERING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0325" y="4410075"/>
            <a:ext cx="5076825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The UK must transition from administrative border management to Finnish-style intelligence vetting across private CNI supply chains.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485775"/>
            <a:ext cx="38100" cy="390525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81025" y="3016746"/>
            <a:ext cx="532447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286500" y="3016746"/>
            <a:ext cx="532447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23900" y="485775"/>
            <a:ext cx="11468100" cy="3905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3B82F6"/>
                </a:solidFill>
                <a:latin typeface="Urbanist"/>
              </a:rPr>
              <a:t>GEOPOLITICAL FRAMEWORKS: GREENHILL'S MATRIX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235821"/>
            <a:ext cx="6413301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DISRUPTIVE ENGINEERING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588246"/>
            <a:ext cx="498157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Forcing target states to divert vast financial, intelligence, and administrative resources away from core national defense toward immediate border containment and asylum backlogs.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5575" y="3235821"/>
            <a:ext cx="5686425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GEOPOLITICAL BLACKMAIL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5575" y="3588246"/>
            <a:ext cx="498157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Leveraging continuous irregular inflows to compel Western governments to roll back sanctions, provide financial concessions, or disrupt international security alignments.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485775"/>
            <a:ext cx="38100" cy="390525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286500" y="2906315"/>
            <a:ext cx="5324475" cy="1674018"/>
          </a:xfrm>
          <a:prstGeom prst="roundRect">
            <a:avLst>
              <a:gd name="adj" fmla="val 5689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25" y="2827436"/>
            <a:ext cx="152400" cy="1524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" y="3383458"/>
            <a:ext cx="190500" cy="1524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25" y="3939480"/>
            <a:ext cx="152400" cy="152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3900" y="485775"/>
            <a:ext cx="11468100" cy="3905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3B82F6"/>
                </a:solidFill>
                <a:latin typeface="Urbanist"/>
              </a:rPr>
              <a:t>RED-GREEN-BLACK AXIS &amp; COMBAT PROFILES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2798861"/>
            <a:ext cx="5153025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1" sz="1200" i="0" u="none">
                <a:solidFill>
                  <a:srgbClr val="CBD5E1"/>
                </a:solidFill>
                <a:latin typeface="Inter"/>
              </a:rPr>
              <a:t>State Layer:</a:t>
            </a:r>
            <a:r>
              <a:rPr b="0" sz="1200" i="0" u="none">
                <a:solidFill>
                  <a:srgbClr val="CBD5E1"/>
                </a:solidFill>
                <a:latin typeface="Inter"/>
              </a:rPr>
              <a:t> Post-Soviet autocracies and Iran providing air corridors, passport fabrication, and logistics.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3354883"/>
            <a:ext cx="5153025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1" sz="1200" i="0" u="none">
                <a:solidFill>
                  <a:srgbClr val="CBD5E1"/>
                </a:solidFill>
                <a:latin typeface="Inter"/>
              </a:rPr>
              <a:t>Proxy Layer:</a:t>
            </a:r>
            <a:r>
              <a:rPr b="0" sz="1200" i="0" u="none">
                <a:solidFill>
                  <a:srgbClr val="CBD5E1"/>
                </a:solidFill>
                <a:latin typeface="Inter"/>
              </a:rPr>
              <a:t> Militant networks managing localized recruitment and assembly zones in conflict sectors.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3910905"/>
            <a:ext cx="515302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1" sz="1200" i="0" u="none">
                <a:solidFill>
                  <a:srgbClr val="CBD5E1"/>
                </a:solidFill>
                <a:latin typeface="Inter"/>
              </a:rPr>
              <a:t>Tactical Demographics:</a:t>
            </a:r>
            <a:r>
              <a:rPr b="0" sz="1200" i="0" u="none">
                <a:solidFill>
                  <a:srgbClr val="CBD5E1"/>
                </a:solidFill>
                <a:latin typeface="Inter"/>
              </a:rPr>
              <a:t> Arrivals include urban guerrilla veterans (Syria/Iraq), irregular militia fighters (Sudan/Somalia), and disciplined conscripts (Eritrea).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5575" y="3125390"/>
            <a:ext cx="5686425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THE THREE RISK TIERS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05575" y="3477815"/>
            <a:ext cx="4981575" cy="8834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1" sz="1200" i="0" u="none">
                <a:solidFill>
                  <a:srgbClr val="CBD5E1"/>
                </a:solidFill>
                <a:latin typeface="Inter"/>
              </a:rPr>
              <a:t>Tier 1:</a:t>
            </a:r>
            <a:r>
              <a:rPr b="0" sz="1200" i="0" u="none">
                <a:solidFill>
                  <a:srgbClr val="CBD5E1"/>
                </a:solidFill>
                <a:latin typeface="Inter"/>
              </a:rPr>
              <a:t> Active Infiltration of sleeper/intelligence assets.</a:t>
            </a:r>
            <a:r>
              <a:t>
</a:t>
            </a:r>
            <a:r>
              <a:rPr b="1" sz="1200" i="0" u="none">
                <a:solidFill>
                  <a:srgbClr val="CBD5E1"/>
                </a:solidFill>
                <a:latin typeface="Inter"/>
              </a:rPr>
              <a:t>Tier 2:</a:t>
            </a:r>
            <a:r>
              <a:rPr b="0" sz="1200" i="0" u="none">
                <a:solidFill>
                  <a:srgbClr val="CBD5E1"/>
                </a:solidFill>
                <a:latin typeface="Inter"/>
              </a:rPr>
              <a:t> Late-Stage Coercion via family blackmail.</a:t>
            </a:r>
            <a:r>
              <a:t>
</a:t>
            </a:r>
            <a:r>
              <a:rPr b="1" sz="1200" i="0" u="none">
                <a:solidFill>
                  <a:srgbClr val="CBD5E1"/>
                </a:solidFill>
                <a:latin typeface="Inter"/>
              </a:rPr>
              <a:t>Tier 3:</a:t>
            </a:r>
            <a:r>
              <a:rPr b="0" sz="1200" i="0" u="none">
                <a:solidFill>
                  <a:srgbClr val="CBD5E1"/>
                </a:solidFill>
                <a:latin typeface="Inter"/>
              </a:rPr>
              <a:t> Societal Strain &amp; PTSD vulnerability exploited by criminal syndicates.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485775"/>
            <a:ext cx="38100" cy="390525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81025" y="2721471"/>
            <a:ext cx="3549550" cy="2043707"/>
          </a:xfrm>
          <a:prstGeom prst="roundRect">
            <a:avLst>
              <a:gd name="adj" fmla="val 5592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321075" y="2721471"/>
            <a:ext cx="3549699" cy="2043707"/>
          </a:xfrm>
          <a:prstGeom prst="roundRect">
            <a:avLst>
              <a:gd name="adj" fmla="val 5592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61275" y="2721471"/>
            <a:ext cx="3549550" cy="2043707"/>
          </a:xfrm>
          <a:prstGeom prst="roundRect">
            <a:avLst>
              <a:gd name="adj" fmla="val 5592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675" y="2940546"/>
            <a:ext cx="476250" cy="4762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726" y="2940546"/>
            <a:ext cx="476250" cy="4762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7925" y="2940546"/>
            <a:ext cx="476250" cy="4762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1025" y="3073896"/>
            <a:ext cx="209550" cy="2095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5363" y="3073896"/>
            <a:ext cx="180975" cy="2095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31275" y="3073896"/>
            <a:ext cx="209550" cy="2095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23900" y="485775"/>
            <a:ext cx="11468100" cy="3905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3B82F6"/>
                </a:solidFill>
                <a:latin typeface="Urbanist"/>
              </a:rPr>
              <a:t>THE SHADOW FINANCIAL ENGINE: CRYPTO-HAWALA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3937" y="3531096"/>
            <a:ext cx="4183726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1650" i="0" u="none">
                <a:solidFill>
                  <a:srgbClr val="22C55E"/>
                </a:solidFill>
                <a:latin typeface="Urbanist"/>
              </a:rPr>
              <a:t>1. CASH ESCROW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549" y="3883521"/>
            <a:ext cx="3984500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Deposits (£6k-£10k) recorded in zero-ledger accounts by origin hawaladars in Baghdad, Damascus, and Istanbul.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03964" y="3531096"/>
            <a:ext cx="4183921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1650" i="0" u="none">
                <a:solidFill>
                  <a:srgbClr val="22C55E"/>
                </a:solidFill>
                <a:latin typeface="Urbanist"/>
              </a:rPr>
              <a:t>2. TRON SETTLEMENT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03582" y="3883521"/>
            <a:ext cx="3984687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Cross-border deficits settled instantly via Tether (USDT) on the TRON blockchain for velocity and liquidity.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44187" y="3531096"/>
            <a:ext cx="4183726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1650" i="0" u="none">
                <a:solidFill>
                  <a:srgbClr val="22C55E"/>
                </a:solidFill>
                <a:latin typeface="Urbanist"/>
              </a:rPr>
              <a:t>3. TBML LAUNDERING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43800" y="3883521"/>
            <a:ext cx="3984500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Front companies generate over-invoiced trade bills for everyday imports to convert tokens into clean fiat.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485775"/>
            <a:ext cx="38100" cy="390525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81025" y="2194917"/>
            <a:ext cx="541972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191250" y="2194917"/>
            <a:ext cx="541972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81025" y="3838575"/>
            <a:ext cx="541972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191250" y="3838575"/>
            <a:ext cx="541972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3900" y="485775"/>
            <a:ext cx="11468100" cy="3905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3B82F6"/>
                </a:solidFill>
                <a:latin typeface="Urbanist"/>
              </a:rPr>
              <a:t>CRITICAL NATIONAL INFRASTRUCTURE (CNI) SUBVERSION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2413992"/>
            <a:ext cx="6538317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COMMUNICATIONS &amp; FIBER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2766417"/>
            <a:ext cx="507682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Access to telecom routing nodes, fiber installation crews, and cellular towers allows physical mapping, hardware taps, and sabotage preparation.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0325" y="2413992"/>
            <a:ext cx="5781675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WAREHOUSING &amp; LOGISTICS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0325" y="2766417"/>
            <a:ext cx="507682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Regional fulfillment centers and transport hubs provide logistical cover for moving dual-use freight and weapon components nationwide.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" y="4057650"/>
            <a:ext cx="6538317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PRIVATE SECURITY (SIA)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" y="4410075"/>
            <a:ext cx="507682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SIA-licensed frontline guard positions bypass automated perimeter controls, granting unescorted access to government and commercial hubs.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0325" y="4057650"/>
            <a:ext cx="5781675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FINANCIAL FINTECH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0325" y="4410075"/>
            <a:ext cx="5076825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Entry-level accounting and remittance roles provide internal visibility into AML flagging systems to avoid domestic security alerts.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485775"/>
            <a:ext cx="38100" cy="390525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81025" y="3016746"/>
            <a:ext cx="532447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286500" y="3016746"/>
            <a:ext cx="532447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23900" y="485775"/>
            <a:ext cx="11468100" cy="3905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3B82F6"/>
                </a:solidFill>
                <a:latin typeface="Urbanist"/>
              </a:rPr>
              <a:t>REGULATORY ENFORCEMENT &amp; LEGAL POWERS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235821"/>
            <a:ext cx="6413301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COMPANIES HOUSE &amp; FCA LINK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588246"/>
            <a:ext cx="498157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Automated algorithmic red-flagging identifies shell entities listing virtual addresses or directors linked to high-risk hubs, enabling immediate asset freezes and strike-offs.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5575" y="3235821"/>
            <a:ext cx="5686425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SAMLA 2018 FREEZING MANDATES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5575" y="3588246"/>
            <a:ext cx="498157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GCHQ/MI6 evidence portfolios allow the Foreign Secretary and OFSI to broadcast immediate market-wide transaction blocks without prior notice.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485775"/>
            <a:ext cx="38100" cy="390525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81025" y="3016746"/>
            <a:ext cx="532447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286500" y="3016746"/>
            <a:ext cx="532447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23900" y="485775"/>
            <a:ext cx="11468100" cy="3905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3B82F6"/>
                </a:solidFill>
                <a:latin typeface="Urbanist"/>
              </a:rPr>
              <a:t>STATUTORY RE-ENGINEERING: THE CNI VETTING BILL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235821"/>
            <a:ext cx="6413301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THE FINNISH BENCHMARK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588246"/>
            <a:ext cx="498157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Anchored in Act 726/2014, Finland's Supo mandates centralized intelligence screening across private commercial entities managing critical societal resources.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5575" y="3235821"/>
            <a:ext cx="5686425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EQUALITY ACT 2010 EXEMPTIONS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5575" y="3588246"/>
            <a:ext cx="498157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The proposed CNI Vetting Bill creates explicit statutory exceptions allowing restricted employment and security screening for personnel with foreign military training or coercion risks.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485775"/>
            <a:ext cx="38100" cy="390525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81025" y="2194917"/>
            <a:ext cx="541972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191250" y="2194917"/>
            <a:ext cx="541972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81025" y="3838575"/>
            <a:ext cx="541972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191250" y="3838575"/>
            <a:ext cx="541972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3900" y="485775"/>
            <a:ext cx="11468100" cy="3905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3B82F6"/>
                </a:solidFill>
                <a:latin typeface="Urbanist"/>
              </a:rPr>
              <a:t>TECHNICAL OSINT TOOLKIT &amp; AUTOMATED INGESTION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2413992"/>
            <a:ext cx="6538317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SHIPPING REGISTRY MONITOR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2766417"/>
            <a:ext cx="507682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Python automation querying vessel APIs to detect flag-of-convenience changes and beneficial owner watchlist links within 24-hour cycles.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0325" y="2413992"/>
            <a:ext cx="5781675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FASTAPI INGESTION ENDPOINT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0325" y="2766417"/>
            <a:ext cx="5076825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Secure cross-agency API endpoints enforcing schema validation, OAuth2 bearer tokens, and SHA-256 evidence hashing.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" y="4057650"/>
            <a:ext cx="6538317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CREW WATCHLIST VERIFIER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" y="4410075"/>
            <a:ext cx="507682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Fuzzy string matching algorithms (SequenceMatcher threshold 0.82) intercepting intentional typo-squatting on international shipping manifests.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0325" y="4057650"/>
            <a:ext cx="5781675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POSTGIS SPATIAL DATABASE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0325" y="4410075"/>
            <a:ext cx="5076825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Relational spatial indexing tracking proximity threat tiers and incident density around critical base anchors.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485775"/>
            <a:ext cx="38100" cy="390525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286500" y="3016746"/>
            <a:ext cx="532447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23900" y="485775"/>
            <a:ext cx="11468100" cy="3905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3B82F6"/>
                </a:solidFill>
                <a:latin typeface="Urbanist"/>
              </a:rPr>
              <a:t>REGIONAL HUBS &amp; EX-MILITARY BASE VULNERABILITIES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81025" y="2943522"/>
            <a:ext cx="6988373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CONTINGENCY BASES (WETHERSFIELD)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1025" y="3295947"/>
            <a:ext cx="541972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Grouping thousands of military-age arrivals within repurposed MoD facilities creates risks of internal command structures and proximity to CNI.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1025" y="4101405"/>
            <a:ext cx="5419725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1" sz="1200" i="0" u="none">
                <a:solidFill>
                  <a:srgbClr val="22C55E"/>
                </a:solidFill>
                <a:latin typeface="Inter"/>
              </a:rPr>
              <a:t>Operation Vanguard:</a:t>
            </a:r>
            <a:r>
              <a:rPr b="0" sz="1200" i="0" u="none">
                <a:solidFill>
                  <a:srgbClr val="22C55E"/>
                </a:solidFill>
                <a:latin typeface="Inter"/>
              </a:rPr>
              <a:t> Municipal intervention deploying private security in high streets to mitigate local public order friction.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5575" y="3235821"/>
            <a:ext cx="5686425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SOUTH YORKSHIRE RISK HUB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5575" y="3588246"/>
            <a:ext cx="498157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Proximity to M1, M18, and A1(M) transport arteries combined with cash-heavy local economies facilitates Trade-Based Money Laundering and logistics staging.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485775"/>
            <a:ext cx="38100" cy="390525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81025" y="3348037"/>
            <a:ext cx="1903809" cy="19050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484834" y="3348037"/>
            <a:ext cx="5773638" cy="19050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58472" y="3348037"/>
            <a:ext cx="3352502" cy="19050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81025" y="3762375"/>
            <a:ext cx="1903809" cy="9525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484834" y="3762375"/>
            <a:ext cx="5773638" cy="9525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58472" y="3762375"/>
            <a:ext cx="3352502" cy="9525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81025" y="4162425"/>
            <a:ext cx="1903809" cy="9525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484834" y="4162425"/>
            <a:ext cx="5773638" cy="9525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258472" y="4162425"/>
            <a:ext cx="3352502" cy="9525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81025" y="4562475"/>
            <a:ext cx="1903809" cy="9525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484834" y="4562475"/>
            <a:ext cx="5773638" cy="9525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58472" y="4562475"/>
            <a:ext cx="3352502" cy="9525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581025" y="2957512"/>
          <a:ext cx="11029949" cy="1619250"/>
        </p:xfrm>
        <a:graphic>
          <a:graphicData uri="http://schemas.openxmlformats.org/drawingml/2006/table">
            <a:tbl>
              <a:tblPr firstRow="0" bandRow="0"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1903809"/>
                <a:gridCol w="5773638"/>
                <a:gridCol w="3352502"/>
              </a:tblGrid>
              <a:tr h="404812"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3B82F6"/>
                          </a:solidFill>
                          <a:latin typeface="Urbanist"/>
                        </a:rPr>
                        <a:t>Operational Phase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3B82F6"/>
                          </a:solidFill>
                          <a:latin typeface="Urbanist"/>
                        </a:rPr>
                        <a:t>Target Action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3B82F6"/>
                          </a:solidFill>
                          <a:latin typeface="Urbanist"/>
                        </a:rPr>
                        <a:t>Statutory Mechanism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827"/>
                    </a:solidFill>
                  </a:tcPr>
                </a:tc>
              </a:tr>
              <a:tr h="404812">
                <a:tc>
                  <a:txBody>
                    <a:bodyPr/>
                    <a:lstStyle/>
                    <a:p>
                      <a:pPr algn="l"/>
                      <a:r>
                        <a:rPr b="1" sz="1050" i="0" u="none">
                          <a:solidFill>
                            <a:srgbClr val="CBD5E1"/>
                          </a:solidFill>
                          <a:latin typeface="Inter"/>
                        </a:rPr>
                        <a:t>1. Tactical Isolation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CBD5E1"/>
                          </a:solidFill>
                          <a:latin typeface="Inter"/>
                        </a:rPr>
                        <a:t>Move irregular arrivals to isolated security wings away from commercial flows.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CBD5E1"/>
                          </a:solidFill>
                          <a:latin typeface="Inter"/>
                        </a:rPr>
                        <a:t>Immigration &amp; Border Security Command SOP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0A0A"/>
                    </a:solidFill>
                  </a:tcPr>
                </a:tc>
              </a:tr>
              <a:tr h="404812">
                <a:tc>
                  <a:txBody>
                    <a:bodyPr/>
                    <a:lstStyle/>
                    <a:p>
                      <a:pPr algn="l"/>
                      <a:r>
                        <a:rPr b="1" sz="1050" i="0" u="none">
                          <a:solidFill>
                            <a:srgbClr val="CBD5E1"/>
                          </a:solidFill>
                          <a:latin typeface="Inter"/>
                        </a:rPr>
                        <a:t>2. Capability Screening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CBD5E1"/>
                          </a:solidFill>
                          <a:latin typeface="Inter"/>
                        </a:rPr>
                        <a:t>Inspect for weapon-handling calluses, tactical scar patterns, and military posture.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CBD5E1"/>
                          </a:solidFill>
                          <a:latin typeface="Inter"/>
                        </a:rPr>
                        <a:t>NPSA Insider-Threat Target Variables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0A0A"/>
                    </a:solidFill>
                  </a:tcPr>
                </a:tc>
              </a:tr>
              <a:tr h="404814">
                <a:tc>
                  <a:txBody>
                    <a:bodyPr/>
                    <a:lstStyle/>
                    <a:p>
                      <a:pPr algn="l"/>
                      <a:r>
                        <a:rPr b="1" sz="1050" i="0" u="none">
                          <a:solidFill>
                            <a:srgbClr val="CBD5E1"/>
                          </a:solidFill>
                          <a:latin typeface="Inter"/>
                        </a:rPr>
                        <a:t>3. Data Extraction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CBD5E1"/>
                          </a:solidFill>
                          <a:latin typeface="Inter"/>
                        </a:rPr>
                        <a:t>Ingest device forensics; transfer flagged profiles to Counter Terrorism Policing.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0A0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CBD5E1"/>
                          </a:solidFill>
                          <a:latin typeface="Inter"/>
                        </a:rPr>
                        <a:t>National Security Act 2023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A0A0A"/>
                    </a:solidFill>
                  </a:tcPr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23900" y="485775"/>
            <a:ext cx="11468100" cy="3905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3B82F6"/>
                </a:solidFill>
                <a:latin typeface="Urbanist"/>
              </a:rPr>
              <a:t>FIELD FORENSICS &amp; PORT-OF-ENTRY SOP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485775"/>
            <a:ext cx="38100" cy="390525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81025" y="3016746"/>
            <a:ext cx="532447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286500" y="3016746"/>
            <a:ext cx="5324475" cy="1453157"/>
          </a:xfrm>
          <a:prstGeom prst="roundRect">
            <a:avLst>
              <a:gd name="adj" fmla="val 6554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23900" y="485775"/>
            <a:ext cx="11468100" cy="3905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3B82F6"/>
                </a:solidFill>
                <a:latin typeface="Urbanist"/>
              </a:rPr>
              <a:t>PARALLEL ASYMMETRIC CASE STUDIES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235821"/>
            <a:ext cx="6413301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POST-MAIDAN UKRAINE (2014-2022)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588246"/>
            <a:ext cx="498157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Under Western guidance (CIA/MI6), SBU/HUR established forward bases and embedded operatives disguised as refugees within displacement streams into Russia for deep sabotage.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5575" y="3235821"/>
            <a:ext cx="5686425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OPERATION CONDOR (1975-1983)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05575" y="3588246"/>
            <a:ext cx="4981575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South American intelligence networks utilized encrypted communications ("Condortel") and cross-border hit teams to track and eliminate political dissidents globally.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81025" y="485775"/>
            <a:ext cx="38100" cy="390525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81025" y="2415778"/>
            <a:ext cx="5419725" cy="1232296"/>
          </a:xfrm>
          <a:prstGeom prst="roundRect">
            <a:avLst>
              <a:gd name="adj" fmla="val 7729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191250" y="2415778"/>
            <a:ext cx="5419725" cy="1232296"/>
          </a:xfrm>
          <a:prstGeom prst="roundRect">
            <a:avLst>
              <a:gd name="adj" fmla="val 7729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81025" y="3838575"/>
            <a:ext cx="5419725" cy="1232296"/>
          </a:xfrm>
          <a:prstGeom prst="roundRect">
            <a:avLst>
              <a:gd name="adj" fmla="val 7729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191250" y="3838575"/>
            <a:ext cx="5419725" cy="1232296"/>
          </a:xfrm>
          <a:prstGeom prst="roundRect">
            <a:avLst>
              <a:gd name="adj" fmla="val 7729"/>
            </a:avLst>
          </a:prstGeom>
          <a:solidFill>
            <a:srgbClr val="111827"/>
          </a:solidFill>
          <a:ln w="9525">
            <a:solidFill>
              <a:srgbClr val="1F293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3900" y="485775"/>
            <a:ext cx="11468100" cy="3905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3B82F6"/>
                </a:solidFill>
                <a:latin typeface="Urbanist"/>
              </a:rPr>
              <a:t>STRATEGIC POLICY RECOMMENDATIONS MATRIX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2634853"/>
            <a:ext cx="6538317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1. CAPABILITY SCREENING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2987278"/>
            <a:ext cx="5076825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Prioritize screening for tactical scars and combat experience during initial arrival processing.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0325" y="2634853"/>
            <a:ext cx="5781675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2. LIVE FINANCIAL TERMINALS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0325" y="2987278"/>
            <a:ext cx="5076825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Equip border terminals with direct JMLIT/OFSI sanctions database integration.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" y="4057650"/>
            <a:ext cx="6538317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3. MANDATORY CNI VETTING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" y="4410075"/>
            <a:ext cx="5076825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Expand national security background vetting across private telecoms and logistics sub-contractors.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0325" y="4057650"/>
            <a:ext cx="5781675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22C55E"/>
                </a:solidFill>
                <a:latin typeface="Urbanist"/>
              </a:rPr>
              <a:t>4. CIVIL ASSET FORFEITURE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0325" y="4410075"/>
            <a:ext cx="5076825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Apply the Economic Crime Act 2023 to forfeit hostile assets and fund cyber defense infrastructure.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0" y="3005732"/>
            <a:ext cx="762000" cy="28575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-398859" y="2491382"/>
            <a:ext cx="12989718" cy="2762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1800" i="0" u="none">
                <a:solidFill>
                  <a:srgbClr val="F8FAFC"/>
                </a:solidFill>
                <a:latin typeface="Urbanist"/>
              </a:rPr>
              <a:t>QUESTIONS?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3500" y="3272432"/>
            <a:ext cx="9525000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739"/>
              </a:lnSpc>
            </a:pPr>
            <a:r>
              <a:rPr b="0" sz="1200" i="0" u="none">
                <a:solidFill>
                  <a:srgbClr val="CBD5E1"/>
                </a:solidFill>
                <a:latin typeface="Inter"/>
              </a:rPr>
              <a:t>The complete Sphinx Surveillance Operational Target Brief, Code Repository, and Performance Toolkit is fully assembled and active. Re-open channels for SQL deployment guides or FastAPI cryptographic key deployment.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98859" y="4173140"/>
            <a:ext cx="12989718" cy="19332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522"/>
              </a:lnSpc>
            </a:pPr>
            <a:r>
              <a:rPr b="0" sz="1050" i="0" u="none">
                <a:solidFill>
                  <a:srgbClr val="3B82F6"/>
                </a:solidFill>
                <a:latin typeface="Inter"/>
              </a:rPr>
              <a:t>SPHINX SURVEILLANCE SOLUTIONS | Master Coordination Desk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